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75" r:id="rId1"/>
  </p:sldMasterIdLst>
  <p:notesMasterIdLst>
    <p:notesMasterId r:id="rId55"/>
  </p:notesMasterIdLst>
  <p:sldIdLst>
    <p:sldId id="256" r:id="rId2"/>
    <p:sldId id="257" r:id="rId3"/>
    <p:sldId id="260" r:id="rId4"/>
    <p:sldId id="258" r:id="rId5"/>
    <p:sldId id="261" r:id="rId6"/>
    <p:sldId id="262" r:id="rId7"/>
    <p:sldId id="259" r:id="rId8"/>
    <p:sldId id="267" r:id="rId9"/>
    <p:sldId id="265" r:id="rId10"/>
    <p:sldId id="264" r:id="rId11"/>
    <p:sldId id="268" r:id="rId12"/>
    <p:sldId id="269" r:id="rId13"/>
    <p:sldId id="266" r:id="rId14"/>
    <p:sldId id="272" r:id="rId15"/>
    <p:sldId id="280" r:id="rId16"/>
    <p:sldId id="312" r:id="rId17"/>
    <p:sldId id="315" r:id="rId18"/>
    <p:sldId id="304" r:id="rId19"/>
    <p:sldId id="274" r:id="rId20"/>
    <p:sldId id="275" r:id="rId21"/>
    <p:sldId id="276" r:id="rId22"/>
    <p:sldId id="285" r:id="rId23"/>
    <p:sldId id="286" r:id="rId24"/>
    <p:sldId id="307" r:id="rId25"/>
    <p:sldId id="281" r:id="rId26"/>
    <p:sldId id="308" r:id="rId27"/>
    <p:sldId id="287" r:id="rId28"/>
    <p:sldId id="288" r:id="rId29"/>
    <p:sldId id="311" r:id="rId30"/>
    <p:sldId id="282" r:id="rId31"/>
    <p:sldId id="284" r:id="rId32"/>
    <p:sldId id="289" r:id="rId33"/>
    <p:sldId id="290" r:id="rId34"/>
    <p:sldId id="291" r:id="rId35"/>
    <p:sldId id="292" r:id="rId36"/>
    <p:sldId id="293" r:id="rId37"/>
    <p:sldId id="299" r:id="rId38"/>
    <p:sldId id="309" r:id="rId39"/>
    <p:sldId id="310" r:id="rId40"/>
    <p:sldId id="294" r:id="rId41"/>
    <p:sldId id="295" r:id="rId42"/>
    <p:sldId id="300" r:id="rId43"/>
    <p:sldId id="296" r:id="rId44"/>
    <p:sldId id="297" r:id="rId45"/>
    <p:sldId id="298" r:id="rId46"/>
    <p:sldId id="301" r:id="rId47"/>
    <p:sldId id="305" r:id="rId48"/>
    <p:sldId id="303" r:id="rId49"/>
    <p:sldId id="302" r:id="rId50"/>
    <p:sldId id="306" r:id="rId51"/>
    <p:sldId id="270" r:id="rId52"/>
    <p:sldId id="313" r:id="rId53"/>
    <p:sldId id="314" r:id="rId54"/>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545" autoAdjust="0"/>
  </p:normalViewPr>
  <p:slideViewPr>
    <p:cSldViewPr snapToGrid="0">
      <p:cViewPr varScale="1">
        <p:scale>
          <a:sx n="54" d="100"/>
          <a:sy n="54" d="100"/>
        </p:scale>
        <p:origin x="1056" y="48"/>
      </p:cViewPr>
      <p:guideLst/>
    </p:cSldViewPr>
  </p:slideViewPr>
  <p:notesTextViewPr>
    <p:cViewPr>
      <p:scale>
        <a:sx n="1" d="1"/>
        <a:sy n="1" d="1"/>
      </p:scale>
      <p:origin x="0" y="0"/>
    </p:cViewPr>
  </p:notesTextViewPr>
  <p:sorterViewPr>
    <p:cViewPr varScale="1">
      <p:scale>
        <a:sx n="1" d="1"/>
        <a:sy n="1" d="1"/>
      </p:scale>
      <p:origin x="0" y="-2045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5CB8E-49F7-4515-92CC-06E9A7DCE902}" type="datetimeFigureOut">
              <a:rPr lang="zh-TW" altLang="en-US" smtClean="0"/>
              <a:t>2023/3/16</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4F0E24-B418-4DEB-8C91-940C3BCEE15E}" type="slidenum">
              <a:rPr lang="zh-TW" altLang="en-US" smtClean="0"/>
              <a:t>‹#›</a:t>
            </a:fld>
            <a:endParaRPr lang="zh-TW" altLang="en-US"/>
          </a:p>
        </p:txBody>
      </p:sp>
    </p:spTree>
    <p:extLst>
      <p:ext uri="{BB962C8B-B14F-4D97-AF65-F5344CB8AC3E}">
        <p14:creationId xmlns:p14="http://schemas.microsoft.com/office/powerpoint/2010/main" val="151644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474F0E24-B418-4DEB-8C91-940C3BCEE15E}" type="slidenum">
              <a:rPr lang="zh-TW" altLang="en-US" smtClean="0"/>
              <a:t>16</a:t>
            </a:fld>
            <a:endParaRPr lang="zh-TW" altLang="en-US"/>
          </a:p>
        </p:txBody>
      </p:sp>
    </p:spTree>
    <p:extLst>
      <p:ext uri="{BB962C8B-B14F-4D97-AF65-F5344CB8AC3E}">
        <p14:creationId xmlns:p14="http://schemas.microsoft.com/office/powerpoint/2010/main" val="59260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Note: By https://ethereum.org/en/developers/docs/gas/,</a:t>
            </a:r>
            <a:r>
              <a:rPr lang="en-US" altLang="zh-TW" dirty="0">
                <a:solidFill>
                  <a:schemeClr val="tx1"/>
                </a:solidFill>
              </a:rPr>
              <a:t> </a:t>
            </a:r>
            <a:r>
              <a:rPr lang="en-US" altLang="zh-TW" sz="1200" b="0" i="0" kern="1200" dirty="0">
                <a:solidFill>
                  <a:schemeClr val="tx1"/>
                </a:solidFill>
                <a:effectLst/>
                <a:latin typeface="+mn-lt"/>
                <a:ea typeface="+mn-ea"/>
                <a:cs typeface="+mn-cs"/>
              </a:rPr>
              <a:t>The London Upgrade introduced variable-sized blocks to Ethereum. Each block has a target size of 15 million gas, but the size of blocks will increase or decrease in accordance with network demand, up until the block limit of 30 million gas (2x the target block size).</a:t>
            </a:r>
            <a:endParaRPr lang="zh-TW" altLang="en-US" dirty="0"/>
          </a:p>
        </p:txBody>
      </p:sp>
      <p:sp>
        <p:nvSpPr>
          <p:cNvPr id="4" name="投影片編號版面配置區 3"/>
          <p:cNvSpPr>
            <a:spLocks noGrp="1"/>
          </p:cNvSpPr>
          <p:nvPr>
            <p:ph type="sldNum" sz="quarter" idx="5"/>
          </p:nvPr>
        </p:nvSpPr>
        <p:spPr/>
        <p:txBody>
          <a:bodyPr/>
          <a:lstStyle/>
          <a:p>
            <a:fld id="{474F0E24-B418-4DEB-8C91-940C3BCEE15E}" type="slidenum">
              <a:rPr lang="zh-TW" altLang="en-US" smtClean="0"/>
              <a:t>47</a:t>
            </a:fld>
            <a:endParaRPr lang="zh-TW" altLang="en-US"/>
          </a:p>
        </p:txBody>
      </p:sp>
    </p:spTree>
    <p:extLst>
      <p:ext uri="{BB962C8B-B14F-4D97-AF65-F5344CB8AC3E}">
        <p14:creationId xmlns:p14="http://schemas.microsoft.com/office/powerpoint/2010/main" val="1565277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4ADCEB-D12B-474D-A3C8-E3EA25B4185B}"/>
              </a:ext>
            </a:extLst>
          </p:cNvPr>
          <p:cNvSpPr>
            <a:spLocks noGrp="1"/>
          </p:cNvSpPr>
          <p:nvPr>
            <p:ph type="ctrTitle"/>
          </p:nvPr>
        </p:nvSpPr>
        <p:spPr>
          <a:xfrm>
            <a:off x="1524000" y="1122363"/>
            <a:ext cx="9144000" cy="2387600"/>
          </a:xfrm>
        </p:spPr>
        <p:txBody>
          <a:bodyPr anchor="b"/>
          <a:lstStyle>
            <a:lvl1pPr algn="ctr">
              <a:defRPr sz="6000">
                <a:latin typeface="+mn-lt"/>
              </a:defRPr>
            </a:lvl1pPr>
          </a:lstStyle>
          <a:p>
            <a:r>
              <a:rPr lang="zh-TW" altLang="en-US" dirty="0"/>
              <a:t>按一下以編輯母片標題樣式</a:t>
            </a:r>
          </a:p>
        </p:txBody>
      </p:sp>
      <p:sp>
        <p:nvSpPr>
          <p:cNvPr id="3" name="副標題 2">
            <a:extLst>
              <a:ext uri="{FF2B5EF4-FFF2-40B4-BE49-F238E27FC236}">
                <a16:creationId xmlns:a16="http://schemas.microsoft.com/office/drawing/2014/main" id="{1272D612-90EA-4669-B418-9EA563E3181C}"/>
              </a:ext>
            </a:extLst>
          </p:cNvPr>
          <p:cNvSpPr>
            <a:spLocks noGrp="1"/>
          </p:cNvSpPr>
          <p:nvPr>
            <p:ph type="subTitle" idx="1"/>
          </p:nvPr>
        </p:nvSpPr>
        <p:spPr>
          <a:xfrm>
            <a:off x="1524000" y="3602038"/>
            <a:ext cx="9144000" cy="1655762"/>
          </a:xfrm>
        </p:spPr>
        <p:txBody>
          <a:bodyPr/>
          <a:lstStyle>
            <a:lvl1pPr marL="0" indent="0" algn="ctr">
              <a:buNone/>
              <a:defRPr sz="24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E18E5DD5-C13D-4B21-8F85-C514165411BF}"/>
              </a:ext>
            </a:extLst>
          </p:cNvPr>
          <p:cNvSpPr>
            <a:spLocks noGrp="1"/>
          </p:cNvSpPr>
          <p:nvPr>
            <p:ph type="dt" sz="half" idx="10"/>
          </p:nvPr>
        </p:nvSpPr>
        <p:spPr/>
        <p:txBody>
          <a:bodyPr/>
          <a:lstStyle/>
          <a:p>
            <a:fld id="{A8A3A168-D67E-4909-A7A6-5F548EAC887D}" type="datetime1">
              <a:rPr lang="zh-TW" altLang="en-US" smtClean="0"/>
              <a:t>2023/3/16</a:t>
            </a:fld>
            <a:endParaRPr lang="zh-TW" altLang="en-US"/>
          </a:p>
        </p:txBody>
      </p:sp>
      <p:sp>
        <p:nvSpPr>
          <p:cNvPr id="5" name="頁尾版面配置區 4">
            <a:extLst>
              <a:ext uri="{FF2B5EF4-FFF2-40B4-BE49-F238E27FC236}">
                <a16:creationId xmlns:a16="http://schemas.microsoft.com/office/drawing/2014/main" id="{24EB2DA0-7EEB-40BF-AE9A-A421835AD442}"/>
              </a:ext>
            </a:extLst>
          </p:cNvPr>
          <p:cNvSpPr>
            <a:spLocks noGrp="1"/>
          </p:cNvSpPr>
          <p:nvPr>
            <p:ph type="ftr" sz="quarter" idx="11"/>
          </p:nvPr>
        </p:nvSpPr>
        <p:spPr/>
        <p:txBody>
          <a:bodyPr/>
          <a:lstStyle/>
          <a:p>
            <a:endParaRPr lang="zh-TW" altLang="en-US"/>
          </a:p>
        </p:txBody>
      </p:sp>
    </p:spTree>
    <p:extLst>
      <p:ext uri="{BB962C8B-B14F-4D97-AF65-F5344CB8AC3E}">
        <p14:creationId xmlns:p14="http://schemas.microsoft.com/office/powerpoint/2010/main" val="2198892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0BD04D9-C243-4F1C-A2B5-DFB278C9D3C1}"/>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637EE291-7E64-4C2E-BD61-E266E1AB1A79}"/>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F900D2E-94AD-4AC0-BE32-A3EFFAFDFE69}"/>
              </a:ext>
            </a:extLst>
          </p:cNvPr>
          <p:cNvSpPr>
            <a:spLocks noGrp="1"/>
          </p:cNvSpPr>
          <p:nvPr>
            <p:ph type="dt" sz="half" idx="10"/>
          </p:nvPr>
        </p:nvSpPr>
        <p:spPr/>
        <p:txBody>
          <a:bodyPr/>
          <a:lstStyle/>
          <a:p>
            <a:fld id="{A65DF840-5A87-414B-9F25-871532FA45DE}" type="datetime1">
              <a:rPr lang="zh-TW" altLang="en-US" smtClean="0"/>
              <a:t>2023/3/16</a:t>
            </a:fld>
            <a:endParaRPr lang="zh-TW" altLang="en-US"/>
          </a:p>
        </p:txBody>
      </p:sp>
      <p:sp>
        <p:nvSpPr>
          <p:cNvPr id="5" name="頁尾版面配置區 4">
            <a:extLst>
              <a:ext uri="{FF2B5EF4-FFF2-40B4-BE49-F238E27FC236}">
                <a16:creationId xmlns:a16="http://schemas.microsoft.com/office/drawing/2014/main" id="{571DB215-C292-473D-A470-CA73DD5D3C0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3DCE97A-0024-4BE3-9A1B-B1EB54B4CE47}"/>
              </a:ext>
            </a:extLst>
          </p:cNvPr>
          <p:cNvSpPr>
            <a:spLocks noGrp="1"/>
          </p:cNvSpPr>
          <p:nvPr>
            <p:ph type="sldNum" sz="quarter" idx="12"/>
          </p:nvPr>
        </p:nvSpPr>
        <p:spPr/>
        <p:txBody>
          <a:bodyPr/>
          <a:lstStyle/>
          <a:p>
            <a:fld id="{8C04AE96-B1B9-4ED2-B3ED-30B2680CEC7B}" type="slidenum">
              <a:rPr lang="zh-TW" altLang="en-US" smtClean="0"/>
              <a:t>‹#›</a:t>
            </a:fld>
            <a:endParaRPr lang="zh-TW" altLang="en-US"/>
          </a:p>
        </p:txBody>
      </p:sp>
    </p:spTree>
    <p:extLst>
      <p:ext uri="{BB962C8B-B14F-4D97-AF65-F5344CB8AC3E}">
        <p14:creationId xmlns:p14="http://schemas.microsoft.com/office/powerpoint/2010/main" val="3695555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4200F502-F7F6-4BA0-97C7-632B90FE26EA}"/>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7D9C655D-D428-407D-A0B9-414BF3F2F2B2}"/>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1C19D00-4B00-44D3-9E23-A52E67CC5D4D}"/>
              </a:ext>
            </a:extLst>
          </p:cNvPr>
          <p:cNvSpPr>
            <a:spLocks noGrp="1"/>
          </p:cNvSpPr>
          <p:nvPr>
            <p:ph type="dt" sz="half" idx="10"/>
          </p:nvPr>
        </p:nvSpPr>
        <p:spPr/>
        <p:txBody>
          <a:bodyPr/>
          <a:lstStyle/>
          <a:p>
            <a:fld id="{1C869404-7004-4355-81DF-489B5114F1CF}" type="datetime1">
              <a:rPr lang="zh-TW" altLang="en-US" smtClean="0"/>
              <a:t>2023/3/16</a:t>
            </a:fld>
            <a:endParaRPr lang="zh-TW" altLang="en-US"/>
          </a:p>
        </p:txBody>
      </p:sp>
      <p:sp>
        <p:nvSpPr>
          <p:cNvPr id="5" name="頁尾版面配置區 4">
            <a:extLst>
              <a:ext uri="{FF2B5EF4-FFF2-40B4-BE49-F238E27FC236}">
                <a16:creationId xmlns:a16="http://schemas.microsoft.com/office/drawing/2014/main" id="{66294ECF-B923-41F1-8945-88A1BDD7B38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14634B9-E2E6-461E-AF7E-8292C9E7F97B}"/>
              </a:ext>
            </a:extLst>
          </p:cNvPr>
          <p:cNvSpPr>
            <a:spLocks noGrp="1"/>
          </p:cNvSpPr>
          <p:nvPr>
            <p:ph type="sldNum" sz="quarter" idx="12"/>
          </p:nvPr>
        </p:nvSpPr>
        <p:spPr/>
        <p:txBody>
          <a:bodyPr/>
          <a:lstStyle/>
          <a:p>
            <a:fld id="{8C04AE96-B1B9-4ED2-B3ED-30B2680CEC7B}" type="slidenum">
              <a:rPr lang="zh-TW" altLang="en-US" smtClean="0"/>
              <a:t>‹#›</a:t>
            </a:fld>
            <a:endParaRPr lang="zh-TW" altLang="en-US"/>
          </a:p>
        </p:txBody>
      </p:sp>
    </p:spTree>
    <p:extLst>
      <p:ext uri="{BB962C8B-B14F-4D97-AF65-F5344CB8AC3E}">
        <p14:creationId xmlns:p14="http://schemas.microsoft.com/office/powerpoint/2010/main" val="2546021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94B664-60A3-4F42-98F7-9DAF1974FA7A}"/>
              </a:ext>
            </a:extLst>
          </p:cNvPr>
          <p:cNvSpPr>
            <a:spLocks noGrp="1"/>
          </p:cNvSpPr>
          <p:nvPr>
            <p:ph type="title"/>
          </p:nvPr>
        </p:nvSpPr>
        <p:spPr>
          <a:xfrm>
            <a:off x="838200" y="365125"/>
            <a:ext cx="10515600" cy="1016203"/>
          </a:xfrm>
        </p:spPr>
        <p:txBody>
          <a:bodyPr/>
          <a:lstStyle>
            <a:lvl1pPr>
              <a:defRPr>
                <a:latin typeface="+mn-lt"/>
              </a:defRPr>
            </a:lvl1pPr>
          </a:lstStyle>
          <a:p>
            <a:r>
              <a:rPr lang="zh-TW" altLang="en-US" dirty="0"/>
              <a:t>按一下以編輯母片標題樣式</a:t>
            </a:r>
          </a:p>
        </p:txBody>
      </p:sp>
      <p:sp>
        <p:nvSpPr>
          <p:cNvPr id="3" name="內容版面配置區 2">
            <a:extLst>
              <a:ext uri="{FF2B5EF4-FFF2-40B4-BE49-F238E27FC236}">
                <a16:creationId xmlns:a16="http://schemas.microsoft.com/office/drawing/2014/main" id="{1D35DF48-4AC4-4734-B04C-EFCB287CCBDB}"/>
              </a:ext>
            </a:extLst>
          </p:cNvPr>
          <p:cNvSpPr>
            <a:spLocks noGrp="1"/>
          </p:cNvSpPr>
          <p:nvPr>
            <p:ph idx="1"/>
          </p:nvPr>
        </p:nvSpPr>
        <p:spPr>
          <a:xfrm>
            <a:off x="838200" y="1488332"/>
            <a:ext cx="10515600" cy="4688631"/>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a:extLst>
              <a:ext uri="{FF2B5EF4-FFF2-40B4-BE49-F238E27FC236}">
                <a16:creationId xmlns:a16="http://schemas.microsoft.com/office/drawing/2014/main" id="{B6EDC853-E7F7-4451-A06A-FEF0796BCAF0}"/>
              </a:ext>
            </a:extLst>
          </p:cNvPr>
          <p:cNvSpPr>
            <a:spLocks noGrp="1"/>
          </p:cNvSpPr>
          <p:nvPr>
            <p:ph type="dt" sz="half" idx="10"/>
          </p:nvPr>
        </p:nvSpPr>
        <p:spPr/>
        <p:txBody>
          <a:bodyPr/>
          <a:lstStyle/>
          <a:p>
            <a:fld id="{D6392E2C-0EBF-4D44-A034-D2C1CDD9583A}" type="datetime1">
              <a:rPr lang="zh-TW" altLang="en-US" smtClean="0"/>
              <a:t>2023/3/16</a:t>
            </a:fld>
            <a:endParaRPr lang="zh-TW" altLang="en-US"/>
          </a:p>
        </p:txBody>
      </p:sp>
      <p:sp>
        <p:nvSpPr>
          <p:cNvPr id="5" name="頁尾版面配置區 4">
            <a:extLst>
              <a:ext uri="{FF2B5EF4-FFF2-40B4-BE49-F238E27FC236}">
                <a16:creationId xmlns:a16="http://schemas.microsoft.com/office/drawing/2014/main" id="{EFF698D9-0E0B-443D-865D-5FB27D1ADFD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9A9D5F7-2BA0-475A-9BBB-CF084FA0D826}"/>
              </a:ext>
            </a:extLst>
          </p:cNvPr>
          <p:cNvSpPr>
            <a:spLocks noGrp="1"/>
          </p:cNvSpPr>
          <p:nvPr>
            <p:ph type="sldNum" sz="quarter" idx="12"/>
          </p:nvPr>
        </p:nvSpPr>
        <p:spPr>
          <a:xfrm>
            <a:off x="9009434" y="6356350"/>
            <a:ext cx="2743200" cy="365125"/>
          </a:xfrm>
        </p:spPr>
        <p:txBody>
          <a:bodyPr/>
          <a:lstStyle>
            <a:lvl1pPr>
              <a:defRPr sz="1800">
                <a:latin typeface="+mn-lt"/>
              </a:defRPr>
            </a:lvl1pPr>
          </a:lstStyle>
          <a:p>
            <a:fld id="{8C04AE96-B1B9-4ED2-B3ED-30B2680CEC7B}" type="slidenum">
              <a:rPr lang="zh-TW" altLang="en-US" smtClean="0"/>
              <a:pPr/>
              <a:t>‹#›</a:t>
            </a:fld>
            <a:endParaRPr lang="zh-TW" altLang="en-US"/>
          </a:p>
        </p:txBody>
      </p:sp>
    </p:spTree>
    <p:extLst>
      <p:ext uri="{BB962C8B-B14F-4D97-AF65-F5344CB8AC3E}">
        <p14:creationId xmlns:p14="http://schemas.microsoft.com/office/powerpoint/2010/main" val="3468233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5540B1-74DE-49AE-B706-6E54D86A8197}"/>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C8063159-A467-42F1-99AB-70C749CEDF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BF43BF59-9385-4FB7-850E-7F553BED7BA5}"/>
              </a:ext>
            </a:extLst>
          </p:cNvPr>
          <p:cNvSpPr>
            <a:spLocks noGrp="1"/>
          </p:cNvSpPr>
          <p:nvPr>
            <p:ph type="dt" sz="half" idx="10"/>
          </p:nvPr>
        </p:nvSpPr>
        <p:spPr/>
        <p:txBody>
          <a:bodyPr/>
          <a:lstStyle/>
          <a:p>
            <a:fld id="{6898EC6C-69F4-4FC8-960C-8CA4CCADA8E0}" type="datetime1">
              <a:rPr lang="zh-TW" altLang="en-US" smtClean="0"/>
              <a:t>2023/3/16</a:t>
            </a:fld>
            <a:endParaRPr lang="zh-TW" altLang="en-US"/>
          </a:p>
        </p:txBody>
      </p:sp>
      <p:sp>
        <p:nvSpPr>
          <p:cNvPr id="5" name="頁尾版面配置區 4">
            <a:extLst>
              <a:ext uri="{FF2B5EF4-FFF2-40B4-BE49-F238E27FC236}">
                <a16:creationId xmlns:a16="http://schemas.microsoft.com/office/drawing/2014/main" id="{DB103A1E-8C60-4DEA-B86B-C773C34922B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D210D52-EE20-4BD7-9945-E85F20095BBB}"/>
              </a:ext>
            </a:extLst>
          </p:cNvPr>
          <p:cNvSpPr>
            <a:spLocks noGrp="1"/>
          </p:cNvSpPr>
          <p:nvPr>
            <p:ph type="sldNum" sz="quarter" idx="12"/>
          </p:nvPr>
        </p:nvSpPr>
        <p:spPr/>
        <p:txBody>
          <a:bodyPr/>
          <a:lstStyle/>
          <a:p>
            <a:fld id="{8C04AE96-B1B9-4ED2-B3ED-30B2680CEC7B}" type="slidenum">
              <a:rPr lang="zh-TW" altLang="en-US" smtClean="0"/>
              <a:t>‹#›</a:t>
            </a:fld>
            <a:endParaRPr lang="zh-TW" altLang="en-US"/>
          </a:p>
        </p:txBody>
      </p:sp>
    </p:spTree>
    <p:extLst>
      <p:ext uri="{BB962C8B-B14F-4D97-AF65-F5344CB8AC3E}">
        <p14:creationId xmlns:p14="http://schemas.microsoft.com/office/powerpoint/2010/main" val="3351559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534B51-2665-490E-896D-F0962198B333}"/>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7D957579-2AB3-411C-9E13-351CBEDEA582}"/>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A2756D79-B349-4256-8F0B-04C58ED2E08C}"/>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E8ECD678-F7B4-4656-9EAE-ED62D31D1B2C}"/>
              </a:ext>
            </a:extLst>
          </p:cNvPr>
          <p:cNvSpPr>
            <a:spLocks noGrp="1"/>
          </p:cNvSpPr>
          <p:nvPr>
            <p:ph type="dt" sz="half" idx="10"/>
          </p:nvPr>
        </p:nvSpPr>
        <p:spPr/>
        <p:txBody>
          <a:bodyPr/>
          <a:lstStyle/>
          <a:p>
            <a:fld id="{8A2E0E05-EE64-4782-8DF5-00425FB0DEE2}" type="datetime1">
              <a:rPr lang="zh-TW" altLang="en-US" smtClean="0"/>
              <a:t>2023/3/16</a:t>
            </a:fld>
            <a:endParaRPr lang="zh-TW" altLang="en-US"/>
          </a:p>
        </p:txBody>
      </p:sp>
      <p:sp>
        <p:nvSpPr>
          <p:cNvPr id="6" name="頁尾版面配置區 5">
            <a:extLst>
              <a:ext uri="{FF2B5EF4-FFF2-40B4-BE49-F238E27FC236}">
                <a16:creationId xmlns:a16="http://schemas.microsoft.com/office/drawing/2014/main" id="{CB56481C-CFE5-4EBA-97D2-E23E64654C7C}"/>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53061309-FC79-40FF-879B-6CBD743D8BB6}"/>
              </a:ext>
            </a:extLst>
          </p:cNvPr>
          <p:cNvSpPr>
            <a:spLocks noGrp="1"/>
          </p:cNvSpPr>
          <p:nvPr>
            <p:ph type="sldNum" sz="quarter" idx="12"/>
          </p:nvPr>
        </p:nvSpPr>
        <p:spPr/>
        <p:txBody>
          <a:bodyPr/>
          <a:lstStyle/>
          <a:p>
            <a:fld id="{8C04AE96-B1B9-4ED2-B3ED-30B2680CEC7B}" type="slidenum">
              <a:rPr lang="zh-TW" altLang="en-US" smtClean="0"/>
              <a:t>‹#›</a:t>
            </a:fld>
            <a:endParaRPr lang="zh-TW" altLang="en-US"/>
          </a:p>
        </p:txBody>
      </p:sp>
    </p:spTree>
    <p:extLst>
      <p:ext uri="{BB962C8B-B14F-4D97-AF65-F5344CB8AC3E}">
        <p14:creationId xmlns:p14="http://schemas.microsoft.com/office/powerpoint/2010/main" val="2472996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2F15FA-6451-4EC3-A56A-E348772C27F1}"/>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8216BD9-58B5-4971-B614-C0512AC28F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00D2AB59-FC3F-4146-89C1-4BE95B3D0236}"/>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C86FFD63-29F1-42EC-960B-BAC62C92C6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6CD6A047-1BBF-47F7-ABB2-1E1DA4794A17}"/>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200828FD-026F-44D8-9835-0AEBE5D551AA}"/>
              </a:ext>
            </a:extLst>
          </p:cNvPr>
          <p:cNvSpPr>
            <a:spLocks noGrp="1"/>
          </p:cNvSpPr>
          <p:nvPr>
            <p:ph type="dt" sz="half" idx="10"/>
          </p:nvPr>
        </p:nvSpPr>
        <p:spPr/>
        <p:txBody>
          <a:bodyPr/>
          <a:lstStyle/>
          <a:p>
            <a:fld id="{6902D0A5-2955-40AC-B800-179D8057DDA6}" type="datetime1">
              <a:rPr lang="zh-TW" altLang="en-US" smtClean="0"/>
              <a:t>2023/3/16</a:t>
            </a:fld>
            <a:endParaRPr lang="zh-TW" altLang="en-US"/>
          </a:p>
        </p:txBody>
      </p:sp>
      <p:sp>
        <p:nvSpPr>
          <p:cNvPr id="8" name="頁尾版面配置區 7">
            <a:extLst>
              <a:ext uri="{FF2B5EF4-FFF2-40B4-BE49-F238E27FC236}">
                <a16:creationId xmlns:a16="http://schemas.microsoft.com/office/drawing/2014/main" id="{2667562B-0197-4D74-9F7A-8644FBE664DB}"/>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C2C21C15-37A5-4960-82E4-71EA1B7E8548}"/>
              </a:ext>
            </a:extLst>
          </p:cNvPr>
          <p:cNvSpPr>
            <a:spLocks noGrp="1"/>
          </p:cNvSpPr>
          <p:nvPr>
            <p:ph type="sldNum" sz="quarter" idx="12"/>
          </p:nvPr>
        </p:nvSpPr>
        <p:spPr/>
        <p:txBody>
          <a:bodyPr/>
          <a:lstStyle/>
          <a:p>
            <a:fld id="{8C04AE96-B1B9-4ED2-B3ED-30B2680CEC7B}" type="slidenum">
              <a:rPr lang="zh-TW" altLang="en-US" smtClean="0"/>
              <a:t>‹#›</a:t>
            </a:fld>
            <a:endParaRPr lang="zh-TW" altLang="en-US"/>
          </a:p>
        </p:txBody>
      </p:sp>
    </p:spTree>
    <p:extLst>
      <p:ext uri="{BB962C8B-B14F-4D97-AF65-F5344CB8AC3E}">
        <p14:creationId xmlns:p14="http://schemas.microsoft.com/office/powerpoint/2010/main" val="3627129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8E78C0-B11C-4E66-A862-D1523393CC26}"/>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5BF75761-550B-44D5-8291-80843C866C79}"/>
              </a:ext>
            </a:extLst>
          </p:cNvPr>
          <p:cNvSpPr>
            <a:spLocks noGrp="1"/>
          </p:cNvSpPr>
          <p:nvPr>
            <p:ph type="dt" sz="half" idx="10"/>
          </p:nvPr>
        </p:nvSpPr>
        <p:spPr/>
        <p:txBody>
          <a:bodyPr/>
          <a:lstStyle/>
          <a:p>
            <a:fld id="{7BA953E1-2030-4029-8E6E-FA44B29F4EAD}" type="datetime1">
              <a:rPr lang="zh-TW" altLang="en-US" smtClean="0"/>
              <a:t>2023/3/16</a:t>
            </a:fld>
            <a:endParaRPr lang="zh-TW" altLang="en-US"/>
          </a:p>
        </p:txBody>
      </p:sp>
      <p:sp>
        <p:nvSpPr>
          <p:cNvPr id="4" name="頁尾版面配置區 3">
            <a:extLst>
              <a:ext uri="{FF2B5EF4-FFF2-40B4-BE49-F238E27FC236}">
                <a16:creationId xmlns:a16="http://schemas.microsoft.com/office/drawing/2014/main" id="{66EA9E9F-FD6B-404C-9720-09D790C3E658}"/>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6DDB1712-90CD-4FC3-A676-8C2F97A11370}"/>
              </a:ext>
            </a:extLst>
          </p:cNvPr>
          <p:cNvSpPr>
            <a:spLocks noGrp="1"/>
          </p:cNvSpPr>
          <p:nvPr>
            <p:ph type="sldNum" sz="quarter" idx="12"/>
          </p:nvPr>
        </p:nvSpPr>
        <p:spPr/>
        <p:txBody>
          <a:bodyPr/>
          <a:lstStyle/>
          <a:p>
            <a:fld id="{8C04AE96-B1B9-4ED2-B3ED-30B2680CEC7B}" type="slidenum">
              <a:rPr lang="zh-TW" altLang="en-US" smtClean="0"/>
              <a:t>‹#›</a:t>
            </a:fld>
            <a:endParaRPr lang="zh-TW" altLang="en-US"/>
          </a:p>
        </p:txBody>
      </p:sp>
    </p:spTree>
    <p:extLst>
      <p:ext uri="{BB962C8B-B14F-4D97-AF65-F5344CB8AC3E}">
        <p14:creationId xmlns:p14="http://schemas.microsoft.com/office/powerpoint/2010/main" val="1938759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766E57B7-8A97-4AE7-BBF6-0C18055DA963}"/>
              </a:ext>
            </a:extLst>
          </p:cNvPr>
          <p:cNvSpPr>
            <a:spLocks noGrp="1"/>
          </p:cNvSpPr>
          <p:nvPr>
            <p:ph type="dt" sz="half" idx="10"/>
          </p:nvPr>
        </p:nvSpPr>
        <p:spPr/>
        <p:txBody>
          <a:bodyPr/>
          <a:lstStyle/>
          <a:p>
            <a:fld id="{28A8B279-E07F-4C51-A4F0-460D909D4C7B}" type="datetime1">
              <a:rPr lang="zh-TW" altLang="en-US" smtClean="0"/>
              <a:t>2023/3/16</a:t>
            </a:fld>
            <a:endParaRPr lang="zh-TW" altLang="en-US"/>
          </a:p>
        </p:txBody>
      </p:sp>
      <p:sp>
        <p:nvSpPr>
          <p:cNvPr id="3" name="頁尾版面配置區 2">
            <a:extLst>
              <a:ext uri="{FF2B5EF4-FFF2-40B4-BE49-F238E27FC236}">
                <a16:creationId xmlns:a16="http://schemas.microsoft.com/office/drawing/2014/main" id="{0783453F-6F4C-4C49-A88C-903F0D9E046B}"/>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9F0CFF90-3655-41D3-82D4-24AB8C74F3AA}"/>
              </a:ext>
            </a:extLst>
          </p:cNvPr>
          <p:cNvSpPr>
            <a:spLocks noGrp="1"/>
          </p:cNvSpPr>
          <p:nvPr>
            <p:ph type="sldNum" sz="quarter" idx="12"/>
          </p:nvPr>
        </p:nvSpPr>
        <p:spPr/>
        <p:txBody>
          <a:bodyPr/>
          <a:lstStyle/>
          <a:p>
            <a:fld id="{8C04AE96-B1B9-4ED2-B3ED-30B2680CEC7B}" type="slidenum">
              <a:rPr lang="zh-TW" altLang="en-US" smtClean="0"/>
              <a:t>‹#›</a:t>
            </a:fld>
            <a:endParaRPr lang="zh-TW" altLang="en-US"/>
          </a:p>
        </p:txBody>
      </p:sp>
    </p:spTree>
    <p:extLst>
      <p:ext uri="{BB962C8B-B14F-4D97-AF65-F5344CB8AC3E}">
        <p14:creationId xmlns:p14="http://schemas.microsoft.com/office/powerpoint/2010/main" val="388959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E7665EF-34E2-4537-BB7B-FFF7A99667A8}"/>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E4994A67-C0F4-400B-A0FB-7D51BFA812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54A53CDE-179D-4226-AEAD-3BC898403C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CED602F2-C7DA-4D96-BA88-8788092169E1}"/>
              </a:ext>
            </a:extLst>
          </p:cNvPr>
          <p:cNvSpPr>
            <a:spLocks noGrp="1"/>
          </p:cNvSpPr>
          <p:nvPr>
            <p:ph type="dt" sz="half" idx="10"/>
          </p:nvPr>
        </p:nvSpPr>
        <p:spPr/>
        <p:txBody>
          <a:bodyPr/>
          <a:lstStyle/>
          <a:p>
            <a:fld id="{F0084BB5-0026-45A7-9612-75EC86A0362A}" type="datetime1">
              <a:rPr lang="zh-TW" altLang="en-US" smtClean="0"/>
              <a:t>2023/3/16</a:t>
            </a:fld>
            <a:endParaRPr lang="zh-TW" altLang="en-US"/>
          </a:p>
        </p:txBody>
      </p:sp>
      <p:sp>
        <p:nvSpPr>
          <p:cNvPr id="6" name="頁尾版面配置區 5">
            <a:extLst>
              <a:ext uri="{FF2B5EF4-FFF2-40B4-BE49-F238E27FC236}">
                <a16:creationId xmlns:a16="http://schemas.microsoft.com/office/drawing/2014/main" id="{5781106C-EA95-4CC9-A9CD-43B15DD6F1A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9F3FCB3-8727-40E3-820C-252A9648329F}"/>
              </a:ext>
            </a:extLst>
          </p:cNvPr>
          <p:cNvSpPr>
            <a:spLocks noGrp="1"/>
          </p:cNvSpPr>
          <p:nvPr>
            <p:ph type="sldNum" sz="quarter" idx="12"/>
          </p:nvPr>
        </p:nvSpPr>
        <p:spPr/>
        <p:txBody>
          <a:bodyPr/>
          <a:lstStyle/>
          <a:p>
            <a:fld id="{8C04AE96-B1B9-4ED2-B3ED-30B2680CEC7B}" type="slidenum">
              <a:rPr lang="zh-TW" altLang="en-US" smtClean="0"/>
              <a:t>‹#›</a:t>
            </a:fld>
            <a:endParaRPr lang="zh-TW" altLang="en-US"/>
          </a:p>
        </p:txBody>
      </p:sp>
    </p:spTree>
    <p:extLst>
      <p:ext uri="{BB962C8B-B14F-4D97-AF65-F5344CB8AC3E}">
        <p14:creationId xmlns:p14="http://schemas.microsoft.com/office/powerpoint/2010/main" val="112751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FB72F3-4D5E-43A3-9750-8194C4CA7B0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A2364FE1-15E1-43E7-8CE3-D17BA6C728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33292BB8-9749-4AD8-84D9-11A089BED0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45409B28-4C16-475A-A97F-A7F57AB6D37A}"/>
              </a:ext>
            </a:extLst>
          </p:cNvPr>
          <p:cNvSpPr>
            <a:spLocks noGrp="1"/>
          </p:cNvSpPr>
          <p:nvPr>
            <p:ph type="dt" sz="half" idx="10"/>
          </p:nvPr>
        </p:nvSpPr>
        <p:spPr/>
        <p:txBody>
          <a:bodyPr/>
          <a:lstStyle/>
          <a:p>
            <a:fld id="{8BE2602A-4ADC-4277-B6E7-49E207CB619C}" type="datetime1">
              <a:rPr lang="zh-TW" altLang="en-US" smtClean="0"/>
              <a:t>2023/3/16</a:t>
            </a:fld>
            <a:endParaRPr lang="zh-TW" altLang="en-US"/>
          </a:p>
        </p:txBody>
      </p:sp>
      <p:sp>
        <p:nvSpPr>
          <p:cNvPr id="6" name="頁尾版面配置區 5">
            <a:extLst>
              <a:ext uri="{FF2B5EF4-FFF2-40B4-BE49-F238E27FC236}">
                <a16:creationId xmlns:a16="http://schemas.microsoft.com/office/drawing/2014/main" id="{4A754052-E217-464F-AE17-13CEC2A58E3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B4A8807D-581F-463E-A3DC-6B68561940B8}"/>
              </a:ext>
            </a:extLst>
          </p:cNvPr>
          <p:cNvSpPr>
            <a:spLocks noGrp="1"/>
          </p:cNvSpPr>
          <p:nvPr>
            <p:ph type="sldNum" sz="quarter" idx="12"/>
          </p:nvPr>
        </p:nvSpPr>
        <p:spPr/>
        <p:txBody>
          <a:bodyPr/>
          <a:lstStyle/>
          <a:p>
            <a:fld id="{8C04AE96-B1B9-4ED2-B3ED-30B2680CEC7B}" type="slidenum">
              <a:rPr lang="zh-TW" altLang="en-US" smtClean="0"/>
              <a:t>‹#›</a:t>
            </a:fld>
            <a:endParaRPr lang="zh-TW" altLang="en-US"/>
          </a:p>
        </p:txBody>
      </p:sp>
    </p:spTree>
    <p:extLst>
      <p:ext uri="{BB962C8B-B14F-4D97-AF65-F5344CB8AC3E}">
        <p14:creationId xmlns:p14="http://schemas.microsoft.com/office/powerpoint/2010/main" val="930676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6CD1F2CF-D6A8-44A7-846C-388EDD5F6007}"/>
              </a:ext>
            </a:extLst>
          </p:cNvPr>
          <p:cNvSpPr>
            <a:spLocks noGrp="1"/>
          </p:cNvSpPr>
          <p:nvPr>
            <p:ph type="title"/>
          </p:nvPr>
        </p:nvSpPr>
        <p:spPr>
          <a:xfrm>
            <a:off x="838200" y="365126"/>
            <a:ext cx="10515600" cy="977292"/>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a:extLst>
              <a:ext uri="{FF2B5EF4-FFF2-40B4-BE49-F238E27FC236}">
                <a16:creationId xmlns:a16="http://schemas.microsoft.com/office/drawing/2014/main" id="{FA3E28E0-A497-450F-B507-95F43D98527E}"/>
              </a:ext>
            </a:extLst>
          </p:cNvPr>
          <p:cNvSpPr>
            <a:spLocks noGrp="1"/>
          </p:cNvSpPr>
          <p:nvPr>
            <p:ph type="body" idx="1"/>
          </p:nvPr>
        </p:nvSpPr>
        <p:spPr>
          <a:xfrm>
            <a:off x="838200" y="1556426"/>
            <a:ext cx="10515600" cy="4620537"/>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03F7D36-69C8-480B-B6F9-900F49817F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285D04-C327-41B5-A2FB-0E9B680A414A}" type="datetime1">
              <a:rPr lang="zh-TW" altLang="en-US" smtClean="0"/>
              <a:t>2023/3/16</a:t>
            </a:fld>
            <a:endParaRPr lang="zh-TW" altLang="en-US"/>
          </a:p>
        </p:txBody>
      </p:sp>
      <p:sp>
        <p:nvSpPr>
          <p:cNvPr id="5" name="頁尾版面配置區 4">
            <a:extLst>
              <a:ext uri="{FF2B5EF4-FFF2-40B4-BE49-F238E27FC236}">
                <a16:creationId xmlns:a16="http://schemas.microsoft.com/office/drawing/2014/main" id="{CA6CF826-0862-41D6-B3EC-76FE6B2063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EA37FCAE-D6C8-450C-9AA3-C60AB9CE82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04AE96-B1B9-4ED2-B3ED-30B2680CEC7B}" type="slidenum">
              <a:rPr lang="zh-TW" altLang="en-US" smtClean="0"/>
              <a:t>‹#›</a:t>
            </a:fld>
            <a:endParaRPr lang="zh-TW" altLang="en-US"/>
          </a:p>
        </p:txBody>
      </p:sp>
    </p:spTree>
    <p:extLst>
      <p:ext uri="{BB962C8B-B14F-4D97-AF65-F5344CB8AC3E}">
        <p14:creationId xmlns:p14="http://schemas.microsoft.com/office/powerpoint/2010/main" val="3135876878"/>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blog.ethereum.org/2022/06/21/testnet-deprecation/"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7.xml.rels><?xml version="1.0" encoding="UTF-8" standalone="yes"?>
<Relationships xmlns="http://schemas.openxmlformats.org/package/2006/relationships"><Relationship Id="rId3" Type="http://schemas.openxmlformats.org/officeDocument/2006/relationships/hyperlink" Target="https://sepolia.etherscan.io/" TargetMode="External"/><Relationship Id="rId2" Type="http://schemas.openxmlformats.org/officeDocument/2006/relationships/hyperlink" Target="https://moralis.io/sepolia-testnet-guide-what-is-the-sepolia-testnet/" TargetMode="Externa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hyperlink" Target="https://geth.ethereum.org/docs/getting-started/hardware-requirements" TargetMode="External"/><Relationship Id="rId2" Type="http://schemas.openxmlformats.org/officeDocument/2006/relationships/hyperlink" Target="https://www.alchemy.com/overviews/running-your-own-node"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etherscan.io/chartsync/chaindefaul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blockchain-council.org/blockchain/ethereum-vs-bitcoin-a-comparison-guide/"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medium.com/coinmonks/why-eip-1559-is-important-5c24d592eace"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etherscan.io/gastracker"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medium.com/coinmonks/what-eip-1559-means-for-users-miners-and-wallet-providers-6c10c507df2d" TargetMode="External"/><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hyperlink" Target="https://ethereum.org/en/developers/docs/gas/" TargetMode="External"/><Relationship Id="rId4" Type="http://schemas.openxmlformats.org/officeDocument/2006/relationships/hyperlink" Target="https://metamask.io/1559/"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ycharts.com/indicators/ethereum_average_transaction_fee"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hyperlink" Target="https://coingate.com/blog/post/blockchain-explained"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cryptohustle.com/5-reasons-why-the-dao-bailout-was-bad-for-ethereum/" TargetMode="External"/><Relationship Id="rId2" Type="http://schemas.openxmlformats.org/officeDocument/2006/relationships/hyperlink" Target="https://www.gemini.com/cryptopedia/the-dao-hack-makerdao" TargetMode="Externa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AF940E-1AAC-45A4-BF91-E574695CF1EF}"/>
              </a:ext>
            </a:extLst>
          </p:cNvPr>
          <p:cNvSpPr>
            <a:spLocks noGrp="1"/>
          </p:cNvSpPr>
          <p:nvPr>
            <p:ph type="ctrTitle"/>
          </p:nvPr>
        </p:nvSpPr>
        <p:spPr>
          <a:xfrm>
            <a:off x="1524000" y="2004351"/>
            <a:ext cx="9144000" cy="1065146"/>
          </a:xfrm>
        </p:spPr>
        <p:txBody>
          <a:bodyPr>
            <a:normAutofit/>
          </a:bodyPr>
          <a:lstStyle/>
          <a:p>
            <a:r>
              <a:rPr lang="en-US" altLang="zh-TW" dirty="0"/>
              <a:t>6. Introduction to Ethereum</a:t>
            </a:r>
            <a:endParaRPr lang="zh-TW" altLang="en-US" dirty="0"/>
          </a:p>
        </p:txBody>
      </p:sp>
      <p:sp>
        <p:nvSpPr>
          <p:cNvPr id="3" name="副標題 2">
            <a:extLst>
              <a:ext uri="{FF2B5EF4-FFF2-40B4-BE49-F238E27FC236}">
                <a16:creationId xmlns:a16="http://schemas.microsoft.com/office/drawing/2014/main" id="{833C5035-2878-4764-BA18-816871911D96}"/>
              </a:ext>
            </a:extLst>
          </p:cNvPr>
          <p:cNvSpPr>
            <a:spLocks noGrp="1"/>
          </p:cNvSpPr>
          <p:nvPr>
            <p:ph type="subTitle" idx="1"/>
          </p:nvPr>
        </p:nvSpPr>
        <p:spPr>
          <a:xfrm>
            <a:off x="1055571" y="3788503"/>
            <a:ext cx="10080858" cy="728831"/>
          </a:xfrm>
        </p:spPr>
        <p:txBody>
          <a:bodyPr anchor="ctr">
            <a:normAutofit/>
          </a:bodyPr>
          <a:lstStyle/>
          <a:p>
            <a:r>
              <a:rPr lang="en-US" altLang="zh-TW" sz="2800" dirty="0"/>
              <a:t>Mastering Ethereum - Building Smart Contracts and DApps, 2018</a:t>
            </a:r>
            <a:endParaRPr lang="zh-TW" altLang="en-US" sz="2800" dirty="0"/>
          </a:p>
        </p:txBody>
      </p:sp>
    </p:spTree>
    <p:extLst>
      <p:ext uri="{BB962C8B-B14F-4D97-AF65-F5344CB8AC3E}">
        <p14:creationId xmlns:p14="http://schemas.microsoft.com/office/powerpoint/2010/main" val="1677125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52473A-04E4-48AE-B9BB-46887792487B}"/>
              </a:ext>
            </a:extLst>
          </p:cNvPr>
          <p:cNvSpPr>
            <a:spLocks noGrp="1"/>
          </p:cNvSpPr>
          <p:nvPr>
            <p:ph type="title"/>
          </p:nvPr>
        </p:nvSpPr>
        <p:spPr/>
        <p:txBody>
          <a:bodyPr/>
          <a:lstStyle/>
          <a:p>
            <a:r>
              <a:rPr lang="en-US" altLang="zh-TW" dirty="0"/>
              <a:t>The Third Age of the Internet</a:t>
            </a:r>
            <a:endParaRPr lang="zh-TW" altLang="en-US" dirty="0"/>
          </a:p>
        </p:txBody>
      </p:sp>
      <p:sp>
        <p:nvSpPr>
          <p:cNvPr id="3" name="內容版面配置區 2">
            <a:extLst>
              <a:ext uri="{FF2B5EF4-FFF2-40B4-BE49-F238E27FC236}">
                <a16:creationId xmlns:a16="http://schemas.microsoft.com/office/drawing/2014/main" id="{31B64E71-6739-462E-B405-51B13B688DA1}"/>
              </a:ext>
            </a:extLst>
          </p:cNvPr>
          <p:cNvSpPr>
            <a:spLocks noGrp="1"/>
          </p:cNvSpPr>
          <p:nvPr>
            <p:ph idx="1"/>
          </p:nvPr>
        </p:nvSpPr>
        <p:spPr/>
        <p:txBody>
          <a:bodyPr/>
          <a:lstStyle/>
          <a:p>
            <a:pPr algn="just">
              <a:spcBef>
                <a:spcPts val="1200"/>
              </a:spcBef>
            </a:pPr>
            <a:r>
              <a:rPr lang="en-US" altLang="zh-TW" dirty="0"/>
              <a:t>In 2004 the term “</a:t>
            </a:r>
            <a:r>
              <a:rPr lang="en-US" altLang="zh-TW" dirty="0">
                <a:solidFill>
                  <a:srgbClr val="0070C0"/>
                </a:solidFill>
              </a:rPr>
              <a:t>Web 2.0</a:t>
            </a:r>
            <a:r>
              <a:rPr lang="en-US" altLang="zh-TW" dirty="0"/>
              <a:t>” came to prominence, describing an evolution of the web toward user-generated content, responsive interfaces, and </a:t>
            </a:r>
            <a:r>
              <a:rPr lang="en-US" altLang="zh-TW" dirty="0">
                <a:solidFill>
                  <a:srgbClr val="0070C0"/>
                </a:solidFill>
              </a:rPr>
              <a:t>interactivity</a:t>
            </a:r>
            <a:r>
              <a:rPr lang="en-US" altLang="zh-TW" dirty="0"/>
              <a:t>.</a:t>
            </a:r>
          </a:p>
          <a:p>
            <a:pPr lvl="1" algn="just">
              <a:spcBef>
                <a:spcPts val="1200"/>
              </a:spcBef>
            </a:pPr>
            <a:r>
              <a:rPr lang="en-US" altLang="zh-TW" dirty="0"/>
              <a:t>Web 2.0 is not a technical specification, but rather a term describing the new focus of web applications.</a:t>
            </a:r>
          </a:p>
          <a:p>
            <a:pPr algn="just">
              <a:spcBef>
                <a:spcPts val="1200"/>
              </a:spcBef>
            </a:pPr>
            <a:r>
              <a:rPr lang="en-US" altLang="zh-TW" dirty="0"/>
              <a:t>The concept of DApps is meant to take the World Wide Web to its next natural evolutionary stage, </a:t>
            </a:r>
            <a:r>
              <a:rPr lang="en-US" altLang="zh-TW" dirty="0">
                <a:solidFill>
                  <a:srgbClr val="FF0000"/>
                </a:solidFill>
              </a:rPr>
              <a:t>introducing decentralization with peer-to-peer protocols into every aspect of a web application</a:t>
            </a:r>
            <a:r>
              <a:rPr lang="en-US" altLang="zh-TW" dirty="0"/>
              <a:t>.</a:t>
            </a:r>
          </a:p>
          <a:p>
            <a:pPr lvl="1" algn="just">
              <a:spcBef>
                <a:spcPts val="1200"/>
              </a:spcBef>
            </a:pPr>
            <a:r>
              <a:rPr lang="en-US" altLang="zh-TW" dirty="0">
                <a:solidFill>
                  <a:srgbClr val="FF0000"/>
                </a:solidFill>
              </a:rPr>
              <a:t>Web3</a:t>
            </a:r>
            <a:r>
              <a:rPr lang="en-US" altLang="zh-TW" dirty="0"/>
              <a:t> represents a new vision and focus for web applications: from centrally owned and managed applications, to applications built on decentralized protocols.</a:t>
            </a:r>
            <a:endParaRPr lang="zh-TW" altLang="en-US" dirty="0"/>
          </a:p>
        </p:txBody>
      </p:sp>
      <p:sp>
        <p:nvSpPr>
          <p:cNvPr id="4" name="投影片編號版面配置區 3">
            <a:extLst>
              <a:ext uri="{FF2B5EF4-FFF2-40B4-BE49-F238E27FC236}">
                <a16:creationId xmlns:a16="http://schemas.microsoft.com/office/drawing/2014/main" id="{2EDF92D5-08DF-4A5C-8D71-4D8185C1A454}"/>
              </a:ext>
            </a:extLst>
          </p:cNvPr>
          <p:cNvSpPr>
            <a:spLocks noGrp="1"/>
          </p:cNvSpPr>
          <p:nvPr>
            <p:ph type="sldNum" sz="quarter" idx="12"/>
          </p:nvPr>
        </p:nvSpPr>
        <p:spPr/>
        <p:txBody>
          <a:bodyPr/>
          <a:lstStyle/>
          <a:p>
            <a:fld id="{8C04AE96-B1B9-4ED2-B3ED-30B2680CEC7B}" type="slidenum">
              <a:rPr lang="zh-TW" altLang="en-US" smtClean="0"/>
              <a:pPr/>
              <a:t>10</a:t>
            </a:fld>
            <a:endParaRPr lang="zh-TW" altLang="en-US"/>
          </a:p>
        </p:txBody>
      </p:sp>
      <p:pic>
        <p:nvPicPr>
          <p:cNvPr id="5" name="圖片 4">
            <a:extLst>
              <a:ext uri="{FF2B5EF4-FFF2-40B4-BE49-F238E27FC236}">
                <a16:creationId xmlns:a16="http://schemas.microsoft.com/office/drawing/2014/main" id="{D4EC6E7C-C5F5-4D67-BA2C-AFF84599FEC7}"/>
              </a:ext>
            </a:extLst>
          </p:cNvPr>
          <p:cNvPicPr>
            <a:picLocks noChangeAspect="1"/>
          </p:cNvPicPr>
          <p:nvPr/>
        </p:nvPicPr>
        <p:blipFill>
          <a:blip r:embed="rId2"/>
          <a:stretch>
            <a:fillRect/>
          </a:stretch>
        </p:blipFill>
        <p:spPr>
          <a:xfrm>
            <a:off x="8169410" y="616619"/>
            <a:ext cx="1680047" cy="513213"/>
          </a:xfrm>
          <a:prstGeom prst="rect">
            <a:avLst/>
          </a:prstGeom>
        </p:spPr>
      </p:pic>
    </p:spTree>
    <p:extLst>
      <p:ext uri="{BB962C8B-B14F-4D97-AF65-F5344CB8AC3E}">
        <p14:creationId xmlns:p14="http://schemas.microsoft.com/office/powerpoint/2010/main" val="1282920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E59249-FBCC-4C1B-9462-8B52262FFA0D}"/>
              </a:ext>
            </a:extLst>
          </p:cNvPr>
          <p:cNvSpPr>
            <a:spLocks noGrp="1"/>
          </p:cNvSpPr>
          <p:nvPr>
            <p:ph type="title"/>
          </p:nvPr>
        </p:nvSpPr>
        <p:spPr/>
        <p:txBody>
          <a:bodyPr/>
          <a:lstStyle/>
          <a:p>
            <a:r>
              <a:rPr lang="en-US" altLang="zh-TW" dirty="0">
                <a:solidFill>
                  <a:srgbClr val="0070C0"/>
                </a:solidFill>
              </a:rPr>
              <a:t>Ethereum’s Development Culture </a:t>
            </a:r>
            <a:r>
              <a:rPr lang="en-US" altLang="zh-TW" dirty="0"/>
              <a:t>(1/2)</a:t>
            </a:r>
            <a:endParaRPr lang="zh-TW" altLang="en-US" dirty="0"/>
          </a:p>
        </p:txBody>
      </p:sp>
      <p:sp>
        <p:nvSpPr>
          <p:cNvPr id="3" name="內容版面配置區 2">
            <a:extLst>
              <a:ext uri="{FF2B5EF4-FFF2-40B4-BE49-F238E27FC236}">
                <a16:creationId xmlns:a16="http://schemas.microsoft.com/office/drawing/2014/main" id="{5813F603-5E29-4406-AC63-6E092C77BA80}"/>
              </a:ext>
            </a:extLst>
          </p:cNvPr>
          <p:cNvSpPr>
            <a:spLocks noGrp="1"/>
          </p:cNvSpPr>
          <p:nvPr>
            <p:ph idx="1"/>
          </p:nvPr>
        </p:nvSpPr>
        <p:spPr/>
        <p:txBody>
          <a:bodyPr>
            <a:normAutofit/>
          </a:bodyPr>
          <a:lstStyle/>
          <a:p>
            <a:pPr algn="just"/>
            <a:r>
              <a:rPr lang="en-US" altLang="zh-TW" dirty="0"/>
              <a:t>In </a:t>
            </a:r>
            <a:r>
              <a:rPr lang="en-US" altLang="zh-TW" dirty="0">
                <a:solidFill>
                  <a:srgbClr val="FF0000"/>
                </a:solidFill>
              </a:rPr>
              <a:t>Bitcoin</a:t>
            </a:r>
            <a:r>
              <a:rPr lang="en-US" altLang="zh-TW" dirty="0"/>
              <a:t>, development is guided by conservative principles: all changes are carefully studied to ensure that none of the existing systems are disrupted.</a:t>
            </a:r>
          </a:p>
          <a:p>
            <a:pPr lvl="1" algn="just">
              <a:spcBef>
                <a:spcPts val="1200"/>
              </a:spcBef>
            </a:pPr>
            <a:r>
              <a:rPr lang="en-US" altLang="zh-TW" dirty="0"/>
              <a:t>For the most part, changes are only implemented if they are </a:t>
            </a:r>
            <a:r>
              <a:rPr lang="en-US" altLang="zh-TW" dirty="0">
                <a:solidFill>
                  <a:srgbClr val="FF0000"/>
                </a:solidFill>
              </a:rPr>
              <a:t>backward compatible</a:t>
            </a:r>
            <a:r>
              <a:rPr lang="en-US" altLang="zh-TW" dirty="0"/>
              <a:t>. Existing clients are allowed to opt-in, but will continue to operate if they decide not to upgrade.</a:t>
            </a:r>
          </a:p>
          <a:p>
            <a:pPr algn="just"/>
            <a:r>
              <a:rPr lang="en-US" altLang="zh-TW" dirty="0"/>
              <a:t>In </a:t>
            </a:r>
            <a:r>
              <a:rPr lang="en-US" altLang="zh-TW" dirty="0">
                <a:solidFill>
                  <a:srgbClr val="0000FF"/>
                </a:solidFill>
              </a:rPr>
              <a:t>Ethereum</a:t>
            </a:r>
            <a:r>
              <a:rPr lang="en-US" altLang="zh-TW" dirty="0"/>
              <a:t>, by comparison, the community’s development culture is focused on the future rather than the past.</a:t>
            </a:r>
          </a:p>
          <a:p>
            <a:pPr lvl="1" algn="just">
              <a:spcBef>
                <a:spcPts val="1200"/>
              </a:spcBef>
            </a:pPr>
            <a:r>
              <a:rPr lang="en-US" altLang="zh-TW" dirty="0"/>
              <a:t>The (not entirely serious) mantra is “move fast and break things.” If a change is needed, it is implemented, even if that means invalidating prior assumptions, </a:t>
            </a:r>
            <a:r>
              <a:rPr lang="en-US" altLang="zh-TW" dirty="0">
                <a:solidFill>
                  <a:srgbClr val="0000FF"/>
                </a:solidFill>
              </a:rPr>
              <a:t>breaking compatibility</a:t>
            </a:r>
            <a:r>
              <a:rPr lang="en-US" altLang="zh-TW" dirty="0"/>
              <a:t>, or forcing clients to update.</a:t>
            </a:r>
            <a:endParaRPr lang="zh-TW" altLang="en-US" dirty="0"/>
          </a:p>
        </p:txBody>
      </p:sp>
      <p:sp>
        <p:nvSpPr>
          <p:cNvPr id="4" name="投影片編號版面配置區 3">
            <a:extLst>
              <a:ext uri="{FF2B5EF4-FFF2-40B4-BE49-F238E27FC236}">
                <a16:creationId xmlns:a16="http://schemas.microsoft.com/office/drawing/2014/main" id="{A0ACAC33-0AD7-423A-9700-0E7D485B8B6F}"/>
              </a:ext>
            </a:extLst>
          </p:cNvPr>
          <p:cNvSpPr>
            <a:spLocks noGrp="1"/>
          </p:cNvSpPr>
          <p:nvPr>
            <p:ph type="sldNum" sz="quarter" idx="12"/>
          </p:nvPr>
        </p:nvSpPr>
        <p:spPr/>
        <p:txBody>
          <a:bodyPr/>
          <a:lstStyle/>
          <a:p>
            <a:fld id="{8C04AE96-B1B9-4ED2-B3ED-30B2680CEC7B}" type="slidenum">
              <a:rPr lang="zh-TW" altLang="en-US" smtClean="0"/>
              <a:pPr/>
              <a:t>11</a:t>
            </a:fld>
            <a:endParaRPr lang="zh-TW" altLang="en-US"/>
          </a:p>
        </p:txBody>
      </p:sp>
    </p:spTree>
    <p:extLst>
      <p:ext uri="{BB962C8B-B14F-4D97-AF65-F5344CB8AC3E}">
        <p14:creationId xmlns:p14="http://schemas.microsoft.com/office/powerpoint/2010/main" val="625170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E59249-FBCC-4C1B-9462-8B52262FFA0D}"/>
              </a:ext>
            </a:extLst>
          </p:cNvPr>
          <p:cNvSpPr>
            <a:spLocks noGrp="1"/>
          </p:cNvSpPr>
          <p:nvPr>
            <p:ph type="title"/>
          </p:nvPr>
        </p:nvSpPr>
        <p:spPr/>
        <p:txBody>
          <a:bodyPr/>
          <a:lstStyle/>
          <a:p>
            <a:r>
              <a:rPr lang="en-US" altLang="zh-TW" dirty="0"/>
              <a:t>Ethereum’s Development Culture (2/2)</a:t>
            </a:r>
            <a:endParaRPr lang="zh-TW" altLang="en-US" dirty="0"/>
          </a:p>
        </p:txBody>
      </p:sp>
      <p:sp>
        <p:nvSpPr>
          <p:cNvPr id="3" name="內容版面配置區 2">
            <a:extLst>
              <a:ext uri="{FF2B5EF4-FFF2-40B4-BE49-F238E27FC236}">
                <a16:creationId xmlns:a16="http://schemas.microsoft.com/office/drawing/2014/main" id="{5813F603-5E29-4406-AC63-6E092C77BA80}"/>
              </a:ext>
            </a:extLst>
          </p:cNvPr>
          <p:cNvSpPr>
            <a:spLocks noGrp="1"/>
          </p:cNvSpPr>
          <p:nvPr>
            <p:ph idx="1"/>
          </p:nvPr>
        </p:nvSpPr>
        <p:spPr>
          <a:xfrm>
            <a:off x="838200" y="1488331"/>
            <a:ext cx="10515600" cy="4777715"/>
          </a:xfrm>
        </p:spPr>
        <p:txBody>
          <a:bodyPr>
            <a:normAutofit/>
          </a:bodyPr>
          <a:lstStyle/>
          <a:p>
            <a:pPr lvl="1" algn="just">
              <a:spcBef>
                <a:spcPts val="1200"/>
              </a:spcBef>
            </a:pPr>
            <a:r>
              <a:rPr lang="en-US" altLang="zh-TW" dirty="0"/>
              <a:t>Ethereum’s development culture is characterized by rapid innovation, rapid evolution, and a willingness to deploy forward-looking improvements, even if this is at the expense of some backward compatibility.</a:t>
            </a:r>
          </a:p>
          <a:p>
            <a:pPr lvl="1" algn="just">
              <a:spcBef>
                <a:spcPts val="600"/>
              </a:spcBef>
            </a:pPr>
            <a:r>
              <a:rPr lang="en-US" altLang="zh-TW" dirty="0"/>
              <a:t>What this means to you as a developer is that you must remain flexible and be prepared to rebuild your infrastructure as some of the underlying assumptions change.</a:t>
            </a:r>
          </a:p>
          <a:p>
            <a:pPr lvl="1" algn="just">
              <a:spcBef>
                <a:spcPts val="600"/>
              </a:spcBef>
            </a:pPr>
            <a:r>
              <a:rPr lang="en-US" altLang="zh-TW" dirty="0">
                <a:solidFill>
                  <a:srgbClr val="0000FF"/>
                </a:solidFill>
              </a:rPr>
              <a:t>You can’t simply “upgrade” your smart contracts. You must be prepared to deploy new ones, migrate users, apps, and funds, and start over</a:t>
            </a:r>
            <a:r>
              <a:rPr lang="en-US" altLang="zh-TW" dirty="0"/>
              <a:t>.</a:t>
            </a:r>
          </a:p>
          <a:p>
            <a:pPr lvl="1" algn="just">
              <a:spcBef>
                <a:spcPts val="600"/>
              </a:spcBef>
            </a:pPr>
            <a:r>
              <a:rPr lang="en-US" altLang="zh-TW" dirty="0"/>
              <a:t>In order to “evolve” the platform, you have to be ready to scrap and restart your smart contracts, which means </a:t>
            </a:r>
            <a:r>
              <a:rPr lang="en-US" altLang="zh-TW" dirty="0">
                <a:solidFill>
                  <a:srgbClr val="FF0000"/>
                </a:solidFill>
              </a:rPr>
              <a:t>you have to retain a certain degree of control over them</a:t>
            </a:r>
            <a:r>
              <a:rPr lang="en-US" altLang="zh-TW" dirty="0"/>
              <a:t>.</a:t>
            </a:r>
          </a:p>
          <a:p>
            <a:pPr lvl="1" algn="just">
              <a:spcBef>
                <a:spcPts val="600"/>
              </a:spcBef>
            </a:pPr>
            <a:r>
              <a:rPr lang="en-US" altLang="zh-TW" dirty="0"/>
              <a:t>Eventually, the development of the Ethereum platform will slow down and its interfaces will become fixed.</a:t>
            </a:r>
          </a:p>
        </p:txBody>
      </p:sp>
      <p:sp>
        <p:nvSpPr>
          <p:cNvPr id="4" name="投影片編號版面配置區 3">
            <a:extLst>
              <a:ext uri="{FF2B5EF4-FFF2-40B4-BE49-F238E27FC236}">
                <a16:creationId xmlns:a16="http://schemas.microsoft.com/office/drawing/2014/main" id="{A0ACAC33-0AD7-423A-9700-0E7D485B8B6F}"/>
              </a:ext>
            </a:extLst>
          </p:cNvPr>
          <p:cNvSpPr>
            <a:spLocks noGrp="1"/>
          </p:cNvSpPr>
          <p:nvPr>
            <p:ph type="sldNum" sz="quarter" idx="12"/>
          </p:nvPr>
        </p:nvSpPr>
        <p:spPr/>
        <p:txBody>
          <a:bodyPr/>
          <a:lstStyle/>
          <a:p>
            <a:fld id="{8C04AE96-B1B9-4ED2-B3ED-30B2680CEC7B}" type="slidenum">
              <a:rPr lang="zh-TW" altLang="en-US" smtClean="0"/>
              <a:pPr/>
              <a:t>12</a:t>
            </a:fld>
            <a:endParaRPr lang="zh-TW" altLang="en-US"/>
          </a:p>
        </p:txBody>
      </p:sp>
    </p:spTree>
    <p:extLst>
      <p:ext uri="{BB962C8B-B14F-4D97-AF65-F5344CB8AC3E}">
        <p14:creationId xmlns:p14="http://schemas.microsoft.com/office/powerpoint/2010/main" val="358600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A08748D-72D6-4C66-8C28-1604DF82AA4A}"/>
              </a:ext>
            </a:extLst>
          </p:cNvPr>
          <p:cNvSpPr>
            <a:spLocks noGrp="1"/>
          </p:cNvSpPr>
          <p:nvPr>
            <p:ph idx="1"/>
          </p:nvPr>
        </p:nvSpPr>
        <p:spPr/>
        <p:txBody>
          <a:bodyPr>
            <a:normAutofit/>
          </a:bodyPr>
          <a:lstStyle/>
          <a:p>
            <a:r>
              <a:rPr lang="en-US" altLang="zh-TW" dirty="0"/>
              <a:t>Ether Currency Units</a:t>
            </a:r>
          </a:p>
          <a:p>
            <a:pPr lvl="1">
              <a:spcBef>
                <a:spcPts val="600"/>
              </a:spcBef>
            </a:pPr>
            <a:r>
              <a:rPr lang="en-US" altLang="zh-TW" dirty="0"/>
              <a:t> </a:t>
            </a:r>
          </a:p>
          <a:p>
            <a:endParaRPr lang="en-US" altLang="zh-TW" dirty="0"/>
          </a:p>
          <a:p>
            <a:pPr>
              <a:spcBef>
                <a:spcPts val="3600"/>
              </a:spcBef>
            </a:pPr>
            <a:r>
              <a:rPr lang="en-US" altLang="zh-TW" dirty="0"/>
              <a:t>Choosing an Ethereum Wallet</a:t>
            </a:r>
          </a:p>
          <a:p>
            <a:pPr lvl="1" algn="just">
              <a:spcBef>
                <a:spcPts val="1200"/>
              </a:spcBef>
            </a:pPr>
            <a:r>
              <a:rPr lang="en-US" altLang="zh-TW" dirty="0">
                <a:solidFill>
                  <a:srgbClr val="0000FF"/>
                </a:solidFill>
              </a:rPr>
              <a:t>MetaMask</a:t>
            </a:r>
            <a:r>
              <a:rPr lang="en-US" altLang="zh-TW" dirty="0"/>
              <a:t> is a browser extension wallet that runs in your browser.</a:t>
            </a:r>
          </a:p>
          <a:p>
            <a:pPr lvl="1" algn="just">
              <a:spcBef>
                <a:spcPts val="1200"/>
              </a:spcBef>
            </a:pPr>
            <a:r>
              <a:rPr lang="en-US" altLang="zh-TW" dirty="0">
                <a:solidFill>
                  <a:schemeClr val="bg1">
                    <a:lumMod val="50000"/>
                  </a:schemeClr>
                </a:solidFill>
              </a:rPr>
              <a:t>Ropsten</a:t>
            </a:r>
            <a:r>
              <a:rPr lang="en-US" altLang="zh-TW" dirty="0">
                <a:solidFill>
                  <a:srgbClr val="FF0000"/>
                </a:solidFill>
              </a:rPr>
              <a:t> Test Network</a:t>
            </a:r>
            <a:r>
              <a:rPr lang="en-US" altLang="zh-TW" dirty="0"/>
              <a:t>: Ethereum public test blockchain and network. ETH on this network has no value.</a:t>
            </a:r>
          </a:p>
          <a:p>
            <a:pPr lvl="1" algn="just">
              <a:spcBef>
                <a:spcPts val="1200"/>
              </a:spcBef>
            </a:pPr>
            <a:r>
              <a:rPr lang="en-US" altLang="zh-TW" dirty="0"/>
              <a:t>The fees in Ethereum are charged in a virtual currency called </a:t>
            </a:r>
            <a:r>
              <a:rPr lang="en-US" altLang="zh-TW" dirty="0">
                <a:solidFill>
                  <a:srgbClr val="FF0000"/>
                </a:solidFill>
              </a:rPr>
              <a:t>gas</a:t>
            </a:r>
            <a:r>
              <a:rPr lang="en-US" altLang="zh-TW" dirty="0"/>
              <a:t>. </a:t>
            </a:r>
          </a:p>
          <a:p>
            <a:pPr lvl="1" algn="just">
              <a:spcBef>
                <a:spcPts val="1200"/>
              </a:spcBef>
            </a:pPr>
            <a:r>
              <a:rPr lang="en-US" altLang="zh-TW" dirty="0"/>
              <a:t>You pay for the gas with ether, as part of the transaction.</a:t>
            </a:r>
          </a:p>
          <a:p>
            <a:pPr lvl="1"/>
            <a:endParaRPr lang="en-US" altLang="zh-TW" dirty="0"/>
          </a:p>
          <a:p>
            <a:pPr lvl="1"/>
            <a:endParaRPr lang="zh-TW" altLang="en-US" dirty="0"/>
          </a:p>
        </p:txBody>
      </p:sp>
      <p:pic>
        <p:nvPicPr>
          <p:cNvPr id="7" name="圖片 6">
            <a:extLst>
              <a:ext uri="{FF2B5EF4-FFF2-40B4-BE49-F238E27FC236}">
                <a16:creationId xmlns:a16="http://schemas.microsoft.com/office/drawing/2014/main" id="{7D20BCDE-563E-44A3-9D8F-B4F019943FAB}"/>
              </a:ext>
            </a:extLst>
          </p:cNvPr>
          <p:cNvPicPr>
            <a:picLocks noChangeAspect="1"/>
          </p:cNvPicPr>
          <p:nvPr/>
        </p:nvPicPr>
        <p:blipFill>
          <a:blip r:embed="rId2"/>
          <a:stretch>
            <a:fillRect/>
          </a:stretch>
        </p:blipFill>
        <p:spPr>
          <a:xfrm>
            <a:off x="1592981" y="1959756"/>
            <a:ext cx="9261288" cy="1158829"/>
          </a:xfrm>
          <a:prstGeom prst="rect">
            <a:avLst/>
          </a:prstGeom>
        </p:spPr>
      </p:pic>
      <p:sp>
        <p:nvSpPr>
          <p:cNvPr id="2" name="標題 1">
            <a:extLst>
              <a:ext uri="{FF2B5EF4-FFF2-40B4-BE49-F238E27FC236}">
                <a16:creationId xmlns:a16="http://schemas.microsoft.com/office/drawing/2014/main" id="{4EA26A83-485C-4D24-8E3B-3B1D95E5FBBA}"/>
              </a:ext>
            </a:extLst>
          </p:cNvPr>
          <p:cNvSpPr>
            <a:spLocks noGrp="1"/>
          </p:cNvSpPr>
          <p:nvPr>
            <p:ph type="title"/>
          </p:nvPr>
        </p:nvSpPr>
        <p:spPr/>
        <p:txBody>
          <a:bodyPr/>
          <a:lstStyle/>
          <a:p>
            <a:r>
              <a:rPr lang="en-US" altLang="zh-TW" dirty="0">
                <a:solidFill>
                  <a:srgbClr val="0070C0"/>
                </a:solidFill>
              </a:rPr>
              <a:t>Ethereum Basics</a:t>
            </a:r>
            <a:endParaRPr lang="zh-TW" altLang="en-US" dirty="0">
              <a:solidFill>
                <a:srgbClr val="0070C0"/>
              </a:solidFill>
            </a:endParaRPr>
          </a:p>
        </p:txBody>
      </p:sp>
      <p:sp>
        <p:nvSpPr>
          <p:cNvPr id="4" name="投影片編號版面配置區 3">
            <a:extLst>
              <a:ext uri="{FF2B5EF4-FFF2-40B4-BE49-F238E27FC236}">
                <a16:creationId xmlns:a16="http://schemas.microsoft.com/office/drawing/2014/main" id="{4DDCC12C-DB41-4A96-B7A5-51A2D3E101CB}"/>
              </a:ext>
            </a:extLst>
          </p:cNvPr>
          <p:cNvSpPr>
            <a:spLocks noGrp="1"/>
          </p:cNvSpPr>
          <p:nvPr>
            <p:ph type="sldNum" sz="quarter" idx="12"/>
          </p:nvPr>
        </p:nvSpPr>
        <p:spPr/>
        <p:txBody>
          <a:bodyPr/>
          <a:lstStyle/>
          <a:p>
            <a:fld id="{8C04AE96-B1B9-4ED2-B3ED-30B2680CEC7B}" type="slidenum">
              <a:rPr lang="zh-TW" altLang="en-US" smtClean="0"/>
              <a:pPr/>
              <a:t>13</a:t>
            </a:fld>
            <a:endParaRPr lang="zh-TW" altLang="en-US"/>
          </a:p>
        </p:txBody>
      </p:sp>
      <p:sp>
        <p:nvSpPr>
          <p:cNvPr id="5" name="矩形 4">
            <a:extLst>
              <a:ext uri="{FF2B5EF4-FFF2-40B4-BE49-F238E27FC236}">
                <a16:creationId xmlns:a16="http://schemas.microsoft.com/office/drawing/2014/main" id="{6E49EF97-DCEA-43C9-9D5D-BA67804B267E}"/>
              </a:ext>
            </a:extLst>
          </p:cNvPr>
          <p:cNvSpPr/>
          <p:nvPr/>
        </p:nvSpPr>
        <p:spPr>
          <a:xfrm>
            <a:off x="5279778" y="1509552"/>
            <a:ext cx="5452390" cy="400110"/>
          </a:xfrm>
          <a:prstGeom prst="rect">
            <a:avLst/>
          </a:prstGeom>
        </p:spPr>
        <p:txBody>
          <a:bodyPr wrap="none">
            <a:spAutoFit/>
          </a:bodyPr>
          <a:lstStyle/>
          <a:p>
            <a:r>
              <a:rPr lang="en-US" altLang="zh-TW" sz="2000" dirty="0"/>
              <a:t>One </a:t>
            </a:r>
            <a:r>
              <a:rPr lang="en-US" altLang="zh-TW" sz="2000" i="1" dirty="0">
                <a:solidFill>
                  <a:srgbClr val="FF0000"/>
                </a:solidFill>
              </a:rPr>
              <a:t>ether</a:t>
            </a:r>
            <a:r>
              <a:rPr lang="en-US" altLang="zh-TW" sz="2000" dirty="0"/>
              <a:t> = 1,000,000,000,000,000,000 </a:t>
            </a:r>
            <a:r>
              <a:rPr lang="en-US" altLang="zh-TW" sz="2000" i="1" dirty="0">
                <a:solidFill>
                  <a:srgbClr val="FF0000"/>
                </a:solidFill>
              </a:rPr>
              <a:t>wei</a:t>
            </a:r>
            <a:r>
              <a:rPr lang="en-US" altLang="zh-TW" sz="2000" dirty="0"/>
              <a:t> (10</a:t>
            </a:r>
            <a:r>
              <a:rPr lang="en-US" altLang="zh-TW" sz="2000" baseline="30000" dirty="0"/>
              <a:t>18</a:t>
            </a:r>
            <a:r>
              <a:rPr lang="en-US" altLang="zh-TW" sz="2000" dirty="0"/>
              <a:t>).</a:t>
            </a:r>
            <a:endParaRPr lang="zh-TW" altLang="en-US" sz="2000" dirty="0"/>
          </a:p>
        </p:txBody>
      </p:sp>
    </p:spTree>
    <p:extLst>
      <p:ext uri="{BB962C8B-B14F-4D97-AF65-F5344CB8AC3E}">
        <p14:creationId xmlns:p14="http://schemas.microsoft.com/office/powerpoint/2010/main" val="494867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4511B98F-923C-4553-A4F0-CDC40025CE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3455" y="3666768"/>
            <a:ext cx="3184345" cy="2826107"/>
          </a:xfrm>
          <a:prstGeom prst="rect">
            <a:avLst/>
          </a:prstGeom>
        </p:spPr>
      </p:pic>
      <p:pic>
        <p:nvPicPr>
          <p:cNvPr id="16" name="圖片 15">
            <a:extLst>
              <a:ext uri="{FF2B5EF4-FFF2-40B4-BE49-F238E27FC236}">
                <a16:creationId xmlns:a16="http://schemas.microsoft.com/office/drawing/2014/main" id="{F0847F00-3C2F-4E5D-B877-24C717C0C397}"/>
              </a:ext>
            </a:extLst>
          </p:cNvPr>
          <p:cNvPicPr>
            <a:picLocks noChangeAspect="1"/>
          </p:cNvPicPr>
          <p:nvPr/>
        </p:nvPicPr>
        <p:blipFill rotWithShape="1">
          <a:blip r:embed="rId3">
            <a:extLst>
              <a:ext uri="{28A0092B-C50C-407E-A947-70E740481C1C}">
                <a14:useLocalDpi xmlns:a14="http://schemas.microsoft.com/office/drawing/2010/main" val="0"/>
              </a:ext>
            </a:extLst>
          </a:blip>
          <a:srcRect t="19167"/>
          <a:stretch/>
        </p:blipFill>
        <p:spPr>
          <a:xfrm>
            <a:off x="6155182" y="5240764"/>
            <a:ext cx="1981519" cy="1252111"/>
          </a:xfrm>
          <a:prstGeom prst="rect">
            <a:avLst/>
          </a:prstGeom>
        </p:spPr>
      </p:pic>
      <p:sp>
        <p:nvSpPr>
          <p:cNvPr id="2" name="標題 1">
            <a:extLst>
              <a:ext uri="{FF2B5EF4-FFF2-40B4-BE49-F238E27FC236}">
                <a16:creationId xmlns:a16="http://schemas.microsoft.com/office/drawing/2014/main" id="{1ECC6CF4-8A80-4519-8821-37D613C9045F}"/>
              </a:ext>
            </a:extLst>
          </p:cNvPr>
          <p:cNvSpPr>
            <a:spLocks noGrp="1"/>
          </p:cNvSpPr>
          <p:nvPr>
            <p:ph type="title"/>
          </p:nvPr>
        </p:nvSpPr>
        <p:spPr/>
        <p:txBody>
          <a:bodyPr/>
          <a:lstStyle/>
          <a:p>
            <a:r>
              <a:rPr lang="en-US" altLang="zh-TW" dirty="0">
                <a:solidFill>
                  <a:srgbClr val="00B050"/>
                </a:solidFill>
              </a:rPr>
              <a:t>Exercise-2</a:t>
            </a:r>
            <a:r>
              <a:rPr lang="en-US" altLang="zh-TW" dirty="0"/>
              <a:t>: Using </a:t>
            </a:r>
            <a:r>
              <a:rPr lang="en-US" altLang="zh-TW" strike="sngStrike" dirty="0">
                <a:solidFill>
                  <a:schemeClr val="bg1">
                    <a:lumMod val="75000"/>
                  </a:schemeClr>
                </a:solidFill>
              </a:rPr>
              <a:t>Ropsten</a:t>
            </a:r>
            <a:r>
              <a:rPr lang="en-US" altLang="zh-TW" dirty="0"/>
              <a:t> Test Network (1/2)</a:t>
            </a:r>
            <a:endParaRPr lang="zh-TW" altLang="en-US" dirty="0"/>
          </a:p>
        </p:txBody>
      </p:sp>
      <p:sp>
        <p:nvSpPr>
          <p:cNvPr id="3" name="內容版面配置區 2">
            <a:extLst>
              <a:ext uri="{FF2B5EF4-FFF2-40B4-BE49-F238E27FC236}">
                <a16:creationId xmlns:a16="http://schemas.microsoft.com/office/drawing/2014/main" id="{90BDA318-4DEF-40DD-839F-D6BD2958F0CC}"/>
              </a:ext>
            </a:extLst>
          </p:cNvPr>
          <p:cNvSpPr>
            <a:spLocks noGrp="1"/>
          </p:cNvSpPr>
          <p:nvPr>
            <p:ph idx="1"/>
          </p:nvPr>
        </p:nvSpPr>
        <p:spPr>
          <a:xfrm>
            <a:off x="838200" y="1488332"/>
            <a:ext cx="7501030" cy="4688631"/>
          </a:xfrm>
        </p:spPr>
        <p:txBody>
          <a:bodyPr/>
          <a:lstStyle/>
          <a:p>
            <a:pPr>
              <a:spcBef>
                <a:spcPts val="1200"/>
              </a:spcBef>
            </a:pPr>
            <a:r>
              <a:rPr lang="en-US" altLang="zh-TW" dirty="0"/>
              <a:t>Install </a:t>
            </a:r>
            <a:r>
              <a:rPr lang="en-US" altLang="zh-TW" dirty="0">
                <a:solidFill>
                  <a:srgbClr val="0070C0"/>
                </a:solidFill>
              </a:rPr>
              <a:t>MetaMask</a:t>
            </a:r>
          </a:p>
          <a:p>
            <a:pPr>
              <a:spcBef>
                <a:spcPts val="1200"/>
              </a:spcBef>
            </a:pPr>
            <a:r>
              <a:rPr lang="en-US" altLang="zh-TW" dirty="0"/>
              <a:t>Connect to </a:t>
            </a:r>
            <a:r>
              <a:rPr lang="en-US" altLang="zh-TW" strike="sngStrike" dirty="0">
                <a:solidFill>
                  <a:schemeClr val="bg1">
                    <a:lumMod val="50000"/>
                  </a:schemeClr>
                </a:solidFill>
              </a:rPr>
              <a:t>Ropsten</a:t>
            </a:r>
            <a:r>
              <a:rPr lang="en-US" altLang="zh-TW" dirty="0"/>
              <a:t> Test Network</a:t>
            </a:r>
          </a:p>
          <a:p>
            <a:pPr>
              <a:spcBef>
                <a:spcPts val="1200"/>
              </a:spcBef>
            </a:pPr>
            <a:r>
              <a:rPr lang="en-US" altLang="zh-TW" dirty="0"/>
              <a:t>Get Ether from MetaMask </a:t>
            </a:r>
            <a:r>
              <a:rPr lang="en-US" altLang="zh-TW" dirty="0">
                <a:solidFill>
                  <a:srgbClr val="0070C0"/>
                </a:solidFill>
              </a:rPr>
              <a:t>Faucet</a:t>
            </a:r>
          </a:p>
          <a:p>
            <a:pPr>
              <a:spcBef>
                <a:spcPts val="1200"/>
              </a:spcBef>
            </a:pPr>
            <a:r>
              <a:rPr lang="en-US" altLang="zh-TW" dirty="0"/>
              <a:t>Check your Asset in </a:t>
            </a:r>
            <a:r>
              <a:rPr lang="en-US" altLang="zh-TW" dirty="0">
                <a:solidFill>
                  <a:srgbClr val="0070C0"/>
                </a:solidFill>
              </a:rPr>
              <a:t>Etherscan Explorer </a:t>
            </a:r>
          </a:p>
          <a:p>
            <a:pPr>
              <a:spcBef>
                <a:spcPts val="1200"/>
              </a:spcBef>
            </a:pPr>
            <a:r>
              <a:rPr lang="en-US" altLang="zh-TW" dirty="0"/>
              <a:t>Send some Test Ether to the teacher’s address:</a:t>
            </a:r>
          </a:p>
          <a:p>
            <a:pPr lvl="1">
              <a:spcBef>
                <a:spcPts val="1200"/>
              </a:spcBef>
            </a:pPr>
            <a:r>
              <a:rPr lang="en-US" altLang="zh-TW" dirty="0"/>
              <a:t>0xc9192277ea18ff49618E412197C9c9eaCF43A5e3</a:t>
            </a:r>
          </a:p>
          <a:p>
            <a:pPr lvl="1">
              <a:spcBef>
                <a:spcPts val="1200"/>
              </a:spcBef>
            </a:pPr>
            <a:r>
              <a:rPr lang="en-US" altLang="zh-TW" dirty="0"/>
              <a:t>0xd384B044f3e7b3DbcD0b4195a58342919A9BDe61</a:t>
            </a:r>
          </a:p>
        </p:txBody>
      </p:sp>
      <p:sp>
        <p:nvSpPr>
          <p:cNvPr id="4" name="投影片編號版面配置區 3">
            <a:extLst>
              <a:ext uri="{FF2B5EF4-FFF2-40B4-BE49-F238E27FC236}">
                <a16:creationId xmlns:a16="http://schemas.microsoft.com/office/drawing/2014/main" id="{1B2FC27A-F3B0-41CC-8BD3-3C6F4AB179F1}"/>
              </a:ext>
            </a:extLst>
          </p:cNvPr>
          <p:cNvSpPr>
            <a:spLocks noGrp="1"/>
          </p:cNvSpPr>
          <p:nvPr>
            <p:ph type="sldNum" sz="quarter" idx="12"/>
          </p:nvPr>
        </p:nvSpPr>
        <p:spPr/>
        <p:txBody>
          <a:bodyPr/>
          <a:lstStyle/>
          <a:p>
            <a:fld id="{8C04AE96-B1B9-4ED2-B3ED-30B2680CEC7B}" type="slidenum">
              <a:rPr lang="zh-TW" altLang="en-US" smtClean="0"/>
              <a:pPr/>
              <a:t>14</a:t>
            </a:fld>
            <a:endParaRPr lang="zh-TW" altLang="en-US"/>
          </a:p>
        </p:txBody>
      </p:sp>
      <p:pic>
        <p:nvPicPr>
          <p:cNvPr id="5" name="圖片 4">
            <a:extLst>
              <a:ext uri="{FF2B5EF4-FFF2-40B4-BE49-F238E27FC236}">
                <a16:creationId xmlns:a16="http://schemas.microsoft.com/office/drawing/2014/main" id="{80847082-712D-4BCE-B960-7D9FC61FC006}"/>
              </a:ext>
            </a:extLst>
          </p:cNvPr>
          <p:cNvPicPr>
            <a:picLocks noChangeAspect="1"/>
          </p:cNvPicPr>
          <p:nvPr/>
        </p:nvPicPr>
        <p:blipFill>
          <a:blip r:embed="rId4"/>
          <a:stretch>
            <a:fillRect/>
          </a:stretch>
        </p:blipFill>
        <p:spPr>
          <a:xfrm>
            <a:off x="7114355" y="1488332"/>
            <a:ext cx="1451530" cy="1496891"/>
          </a:xfrm>
          <a:prstGeom prst="rect">
            <a:avLst/>
          </a:prstGeom>
        </p:spPr>
      </p:pic>
      <p:pic>
        <p:nvPicPr>
          <p:cNvPr id="6" name="圖片 5">
            <a:extLst>
              <a:ext uri="{FF2B5EF4-FFF2-40B4-BE49-F238E27FC236}">
                <a16:creationId xmlns:a16="http://schemas.microsoft.com/office/drawing/2014/main" id="{7ED236CC-4FC6-42B3-9C5B-AC10312F5A12}"/>
              </a:ext>
            </a:extLst>
          </p:cNvPr>
          <p:cNvPicPr>
            <a:picLocks noChangeAspect="1"/>
          </p:cNvPicPr>
          <p:nvPr/>
        </p:nvPicPr>
        <p:blipFill>
          <a:blip r:embed="rId5"/>
          <a:stretch>
            <a:fillRect/>
          </a:stretch>
        </p:blipFill>
        <p:spPr>
          <a:xfrm>
            <a:off x="8960709" y="1488332"/>
            <a:ext cx="2344366" cy="1839426"/>
          </a:xfrm>
          <a:prstGeom prst="rect">
            <a:avLst/>
          </a:prstGeom>
        </p:spPr>
      </p:pic>
      <p:pic>
        <p:nvPicPr>
          <p:cNvPr id="14" name="圖片 13">
            <a:extLst>
              <a:ext uri="{FF2B5EF4-FFF2-40B4-BE49-F238E27FC236}">
                <a16:creationId xmlns:a16="http://schemas.microsoft.com/office/drawing/2014/main" id="{C21ECB96-F756-4628-9A91-0DB5D11B02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5698" y="5297884"/>
            <a:ext cx="3653505" cy="986083"/>
          </a:xfrm>
          <a:prstGeom prst="rect">
            <a:avLst/>
          </a:prstGeom>
        </p:spPr>
      </p:pic>
      <p:sp>
        <p:nvSpPr>
          <p:cNvPr id="10" name="文字方塊 9">
            <a:extLst>
              <a:ext uri="{FF2B5EF4-FFF2-40B4-BE49-F238E27FC236}">
                <a16:creationId xmlns:a16="http://schemas.microsoft.com/office/drawing/2014/main" id="{45F4EB80-787F-405B-9C6E-2AFCE7CB389A}"/>
              </a:ext>
            </a:extLst>
          </p:cNvPr>
          <p:cNvSpPr txBox="1"/>
          <p:nvPr/>
        </p:nvSpPr>
        <p:spPr>
          <a:xfrm>
            <a:off x="4905305" y="979260"/>
            <a:ext cx="1850186" cy="769441"/>
          </a:xfrm>
          <a:prstGeom prst="rect">
            <a:avLst/>
          </a:prstGeom>
          <a:noFill/>
        </p:spPr>
        <p:txBody>
          <a:bodyPr wrap="none" rtlCol="0">
            <a:spAutoFit/>
          </a:bodyPr>
          <a:lstStyle/>
          <a:p>
            <a:r>
              <a:rPr lang="en-US" altLang="zh-TW" sz="4400" dirty="0">
                <a:solidFill>
                  <a:srgbClr val="FF0000"/>
                </a:solidFill>
              </a:rPr>
              <a:t>Sepolia</a:t>
            </a:r>
            <a:endParaRPr lang="zh-TW" altLang="en-US" sz="4400" dirty="0">
              <a:solidFill>
                <a:srgbClr val="FF0000"/>
              </a:solidFill>
            </a:endParaRPr>
          </a:p>
        </p:txBody>
      </p:sp>
    </p:spTree>
    <p:extLst>
      <p:ext uri="{BB962C8B-B14F-4D97-AF65-F5344CB8AC3E}">
        <p14:creationId xmlns:p14="http://schemas.microsoft.com/office/powerpoint/2010/main" val="1994047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C70760-81E6-48FE-BCBD-31F600CEA21B}"/>
              </a:ext>
            </a:extLst>
          </p:cNvPr>
          <p:cNvSpPr>
            <a:spLocks noGrp="1"/>
          </p:cNvSpPr>
          <p:nvPr>
            <p:ph type="title"/>
          </p:nvPr>
        </p:nvSpPr>
        <p:spPr>
          <a:xfrm>
            <a:off x="838200" y="365125"/>
            <a:ext cx="10515600" cy="1016203"/>
          </a:xfrm>
        </p:spPr>
        <p:txBody>
          <a:bodyPr/>
          <a:lstStyle/>
          <a:p>
            <a:r>
              <a:rPr lang="en-US" altLang="zh-TW" dirty="0">
                <a:solidFill>
                  <a:srgbClr val="00B050"/>
                </a:solidFill>
              </a:rPr>
              <a:t>Exercise-2</a:t>
            </a:r>
            <a:r>
              <a:rPr lang="en-US" altLang="zh-TW" dirty="0"/>
              <a:t>: Using </a:t>
            </a:r>
            <a:r>
              <a:rPr lang="en-US" altLang="zh-TW" strike="sngStrike" dirty="0">
                <a:solidFill>
                  <a:schemeClr val="bg1">
                    <a:lumMod val="75000"/>
                  </a:schemeClr>
                </a:solidFill>
              </a:rPr>
              <a:t>Ropsten</a:t>
            </a:r>
            <a:r>
              <a:rPr lang="en-US" altLang="zh-TW" dirty="0"/>
              <a:t> Test Network (2/2)</a:t>
            </a:r>
            <a:endParaRPr lang="zh-TW" altLang="en-US" dirty="0"/>
          </a:p>
        </p:txBody>
      </p:sp>
      <p:sp>
        <p:nvSpPr>
          <p:cNvPr id="4" name="投影片編號版面配置區 3">
            <a:extLst>
              <a:ext uri="{FF2B5EF4-FFF2-40B4-BE49-F238E27FC236}">
                <a16:creationId xmlns:a16="http://schemas.microsoft.com/office/drawing/2014/main" id="{41211141-2EB3-4C9C-AF45-B37A799692CB}"/>
              </a:ext>
            </a:extLst>
          </p:cNvPr>
          <p:cNvSpPr>
            <a:spLocks noGrp="1"/>
          </p:cNvSpPr>
          <p:nvPr>
            <p:ph type="sldNum" sz="quarter" idx="12"/>
          </p:nvPr>
        </p:nvSpPr>
        <p:spPr/>
        <p:txBody>
          <a:bodyPr/>
          <a:lstStyle/>
          <a:p>
            <a:fld id="{8C04AE96-B1B9-4ED2-B3ED-30B2680CEC7B}" type="slidenum">
              <a:rPr lang="zh-TW" altLang="en-US" smtClean="0"/>
              <a:pPr/>
              <a:t>15</a:t>
            </a:fld>
            <a:endParaRPr lang="zh-TW" altLang="en-US"/>
          </a:p>
        </p:txBody>
      </p:sp>
      <p:pic>
        <p:nvPicPr>
          <p:cNvPr id="5" name="內容版面配置區 7">
            <a:extLst>
              <a:ext uri="{FF2B5EF4-FFF2-40B4-BE49-F238E27FC236}">
                <a16:creationId xmlns:a16="http://schemas.microsoft.com/office/drawing/2014/main" id="{1D920D7E-74A3-42DF-86A7-0750361CD4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7955" y="1592270"/>
            <a:ext cx="9776089" cy="4687888"/>
          </a:xfrm>
          <a:prstGeom prst="rect">
            <a:avLst/>
          </a:prstGeom>
        </p:spPr>
      </p:pic>
    </p:spTree>
    <p:extLst>
      <p:ext uri="{BB962C8B-B14F-4D97-AF65-F5344CB8AC3E}">
        <p14:creationId xmlns:p14="http://schemas.microsoft.com/office/powerpoint/2010/main" val="2280438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0027258-80C6-442F-91C7-43F72E631EA5}"/>
              </a:ext>
            </a:extLst>
          </p:cNvPr>
          <p:cNvSpPr>
            <a:spLocks noGrp="1"/>
          </p:cNvSpPr>
          <p:nvPr>
            <p:ph type="title"/>
          </p:nvPr>
        </p:nvSpPr>
        <p:spPr>
          <a:xfrm>
            <a:off x="838200" y="242401"/>
            <a:ext cx="10515600" cy="722530"/>
          </a:xfrm>
        </p:spPr>
        <p:txBody>
          <a:bodyPr>
            <a:noAutofit/>
          </a:bodyPr>
          <a:lstStyle/>
          <a:p>
            <a:r>
              <a:rPr lang="en-US" altLang="zh-TW" sz="3200" dirty="0"/>
              <a:t>Ref. </a:t>
            </a:r>
            <a:r>
              <a:rPr lang="en-US" altLang="zh-TW" sz="3200" dirty="0">
                <a:hlinkClick r:id="rId3"/>
              </a:rPr>
              <a:t>Ropsten, Rinkeby &amp; Kiln Deprecation Announcement</a:t>
            </a:r>
            <a:endParaRPr lang="zh-TW" altLang="en-US" sz="3200" dirty="0"/>
          </a:p>
        </p:txBody>
      </p:sp>
      <p:sp>
        <p:nvSpPr>
          <p:cNvPr id="4" name="投影片編號版面配置區 3">
            <a:extLst>
              <a:ext uri="{FF2B5EF4-FFF2-40B4-BE49-F238E27FC236}">
                <a16:creationId xmlns:a16="http://schemas.microsoft.com/office/drawing/2014/main" id="{2B71784C-4569-408A-B943-781DC2FFFB4C}"/>
              </a:ext>
            </a:extLst>
          </p:cNvPr>
          <p:cNvSpPr>
            <a:spLocks noGrp="1"/>
          </p:cNvSpPr>
          <p:nvPr>
            <p:ph type="sldNum" sz="quarter" idx="12"/>
          </p:nvPr>
        </p:nvSpPr>
        <p:spPr/>
        <p:txBody>
          <a:bodyPr/>
          <a:lstStyle/>
          <a:p>
            <a:fld id="{8C04AE96-B1B9-4ED2-B3ED-30B2680CEC7B}" type="slidenum">
              <a:rPr lang="zh-TW" altLang="en-US" smtClean="0"/>
              <a:pPr/>
              <a:t>16</a:t>
            </a:fld>
            <a:endParaRPr lang="zh-TW" altLang="en-US"/>
          </a:p>
        </p:txBody>
      </p:sp>
      <p:sp>
        <p:nvSpPr>
          <p:cNvPr id="10" name="內容版面配置區 9">
            <a:extLst>
              <a:ext uri="{FF2B5EF4-FFF2-40B4-BE49-F238E27FC236}">
                <a16:creationId xmlns:a16="http://schemas.microsoft.com/office/drawing/2014/main" id="{7AF37AEE-C852-4DCA-9903-DFF81B57D5E2}"/>
              </a:ext>
            </a:extLst>
          </p:cNvPr>
          <p:cNvSpPr>
            <a:spLocks noGrp="1"/>
          </p:cNvSpPr>
          <p:nvPr>
            <p:ph idx="1"/>
          </p:nvPr>
        </p:nvSpPr>
        <p:spPr>
          <a:xfrm>
            <a:off x="838200" y="1046184"/>
            <a:ext cx="10515600" cy="4688631"/>
          </a:xfrm>
        </p:spPr>
        <p:txBody>
          <a:bodyPr>
            <a:normAutofit/>
          </a:bodyPr>
          <a:lstStyle/>
          <a:p>
            <a:pPr algn="just"/>
            <a:r>
              <a:rPr lang="en-US" altLang="zh-TW" sz="2400" dirty="0"/>
              <a:t>The </a:t>
            </a:r>
            <a:r>
              <a:rPr lang="en-US" altLang="zh-TW" sz="2400" dirty="0">
                <a:solidFill>
                  <a:schemeClr val="bg1">
                    <a:lumMod val="50000"/>
                  </a:schemeClr>
                </a:solidFill>
              </a:rPr>
              <a:t>Ropsten</a:t>
            </a:r>
            <a:r>
              <a:rPr lang="en-US" altLang="zh-TW" sz="2400" dirty="0"/>
              <a:t> testnet, which ran through The Merge on June 8, 2022, will be shut down in </a:t>
            </a:r>
            <a:r>
              <a:rPr lang="en-US" altLang="zh-TW" sz="2400" dirty="0">
                <a:solidFill>
                  <a:srgbClr val="FF0000"/>
                </a:solidFill>
              </a:rPr>
              <a:t>Q4 2022</a:t>
            </a:r>
            <a:r>
              <a:rPr lang="en-US" altLang="zh-TW" sz="2400" dirty="0"/>
              <a:t>.</a:t>
            </a:r>
          </a:p>
          <a:p>
            <a:pPr algn="just"/>
            <a:r>
              <a:rPr lang="en-US" altLang="zh-TW" sz="2400" dirty="0"/>
              <a:t>The </a:t>
            </a:r>
            <a:r>
              <a:rPr lang="en-US" altLang="zh-TW" sz="2400" dirty="0">
                <a:solidFill>
                  <a:schemeClr val="bg1">
                    <a:lumMod val="50000"/>
                  </a:schemeClr>
                </a:solidFill>
              </a:rPr>
              <a:t>Rinkeby</a:t>
            </a:r>
            <a:r>
              <a:rPr lang="en-US" altLang="zh-TW" sz="2400" dirty="0"/>
              <a:t> testnet will not run through The Merge. It is being replaced by Sepolia, and will be shut down roughly one year after Sepolia has transitioned to proof-of-stake, around </a:t>
            </a:r>
            <a:r>
              <a:rPr lang="en-US" altLang="zh-TW" sz="2400" dirty="0">
                <a:solidFill>
                  <a:srgbClr val="FF0000"/>
                </a:solidFill>
              </a:rPr>
              <a:t>Q2/Q3 2023</a:t>
            </a:r>
            <a:r>
              <a:rPr lang="en-US" altLang="zh-TW" sz="2400" dirty="0"/>
              <a:t>.</a:t>
            </a:r>
          </a:p>
          <a:p>
            <a:pPr algn="just"/>
            <a:r>
              <a:rPr lang="en-US" altLang="zh-TW" sz="2400" dirty="0"/>
              <a:t>Developers who currently use Ropsten/Rinkeby as a staging/testing environment should migrate to </a:t>
            </a:r>
            <a:r>
              <a:rPr lang="en-US" altLang="zh-TW" sz="2400" dirty="0">
                <a:solidFill>
                  <a:srgbClr val="0000FF"/>
                </a:solidFill>
              </a:rPr>
              <a:t>Goerli</a:t>
            </a:r>
            <a:r>
              <a:rPr lang="en-US" altLang="zh-TW" sz="2400" dirty="0"/>
              <a:t> or </a:t>
            </a:r>
            <a:r>
              <a:rPr lang="en-US" altLang="zh-TW" sz="2400" dirty="0">
                <a:solidFill>
                  <a:srgbClr val="0000FF"/>
                </a:solidFill>
              </a:rPr>
              <a:t>Sepolia</a:t>
            </a:r>
            <a:r>
              <a:rPr lang="en-US" altLang="zh-TW" sz="2400" dirty="0"/>
              <a:t>.</a:t>
            </a:r>
          </a:p>
          <a:p>
            <a:pPr algn="just"/>
            <a:endParaRPr lang="zh-TW" altLang="en-US" sz="2400" dirty="0"/>
          </a:p>
        </p:txBody>
      </p:sp>
      <p:pic>
        <p:nvPicPr>
          <p:cNvPr id="11" name="內容版面配置區 5">
            <a:extLst>
              <a:ext uri="{FF2B5EF4-FFF2-40B4-BE49-F238E27FC236}">
                <a16:creationId xmlns:a16="http://schemas.microsoft.com/office/drawing/2014/main" id="{D896DFD3-7BA4-4B9D-BF1F-70A7CB7371D8}"/>
              </a:ext>
            </a:extLst>
          </p:cNvPr>
          <p:cNvPicPr>
            <a:picLocks noChangeAspect="1"/>
          </p:cNvPicPr>
          <p:nvPr/>
        </p:nvPicPr>
        <p:blipFill rotWithShape="1">
          <a:blip r:embed="rId4">
            <a:extLst>
              <a:ext uri="{28A0092B-C50C-407E-A947-70E740481C1C}">
                <a14:useLocalDpi xmlns:a14="http://schemas.microsoft.com/office/drawing/2010/main" val="0"/>
              </a:ext>
            </a:extLst>
          </a:blip>
          <a:srcRect l="4919" t="7732" r="4187" b="26975"/>
          <a:stretch/>
        </p:blipFill>
        <p:spPr>
          <a:xfrm>
            <a:off x="2857099" y="3853759"/>
            <a:ext cx="6477802" cy="2617460"/>
          </a:xfrm>
          <a:prstGeom prst="rect">
            <a:avLst/>
          </a:prstGeom>
        </p:spPr>
      </p:pic>
    </p:spTree>
    <p:extLst>
      <p:ext uri="{BB962C8B-B14F-4D97-AF65-F5344CB8AC3E}">
        <p14:creationId xmlns:p14="http://schemas.microsoft.com/office/powerpoint/2010/main" val="10088005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CBAB17-43EC-4C53-9F41-263CA431CBCF}"/>
              </a:ext>
            </a:extLst>
          </p:cNvPr>
          <p:cNvSpPr>
            <a:spLocks noGrp="1"/>
          </p:cNvSpPr>
          <p:nvPr>
            <p:ph type="title"/>
          </p:nvPr>
        </p:nvSpPr>
        <p:spPr>
          <a:xfrm>
            <a:off x="838200" y="275549"/>
            <a:ext cx="10515600" cy="865097"/>
          </a:xfrm>
        </p:spPr>
        <p:txBody>
          <a:bodyPr/>
          <a:lstStyle/>
          <a:p>
            <a:r>
              <a:rPr lang="en-US" altLang="zh-TW" dirty="0"/>
              <a:t>Ref. Sepolia vs. Goerli</a:t>
            </a:r>
            <a:endParaRPr lang="zh-TW" altLang="en-US" dirty="0"/>
          </a:p>
        </p:txBody>
      </p:sp>
      <p:sp>
        <p:nvSpPr>
          <p:cNvPr id="3" name="內容版面配置區 2">
            <a:extLst>
              <a:ext uri="{FF2B5EF4-FFF2-40B4-BE49-F238E27FC236}">
                <a16:creationId xmlns:a16="http://schemas.microsoft.com/office/drawing/2014/main" id="{D7C2206B-30DE-42D2-BA6D-D2D2A1B58064}"/>
              </a:ext>
            </a:extLst>
          </p:cNvPr>
          <p:cNvSpPr>
            <a:spLocks noGrp="1"/>
          </p:cNvSpPr>
          <p:nvPr>
            <p:ph idx="1"/>
          </p:nvPr>
        </p:nvSpPr>
        <p:spPr>
          <a:xfrm>
            <a:off x="838200" y="1314489"/>
            <a:ext cx="10515600" cy="4868018"/>
          </a:xfrm>
        </p:spPr>
        <p:txBody>
          <a:bodyPr/>
          <a:lstStyle/>
          <a:p>
            <a:r>
              <a:rPr lang="en-US" altLang="zh-TW" dirty="0">
                <a:hlinkClick r:id="rId2"/>
              </a:rPr>
              <a:t>https://moralis.io/sepolia-testnet-guide-what-is-the-sepolia-testnet/</a:t>
            </a:r>
            <a:endParaRPr lang="en-US" altLang="zh-TW" dirty="0"/>
          </a:p>
          <a:p>
            <a:endParaRPr lang="en-US" altLang="zh-TW" dirty="0"/>
          </a:p>
          <a:p>
            <a:endParaRPr lang="en-US" altLang="zh-TW" dirty="0"/>
          </a:p>
          <a:p>
            <a:endParaRPr lang="en-US" altLang="zh-TW" dirty="0"/>
          </a:p>
          <a:p>
            <a:endParaRPr lang="en-US" altLang="zh-TW" dirty="0"/>
          </a:p>
          <a:p>
            <a:pPr>
              <a:spcBef>
                <a:spcPts val="600"/>
              </a:spcBef>
            </a:pPr>
            <a:endParaRPr lang="en-US" altLang="zh-TW" dirty="0"/>
          </a:p>
          <a:p>
            <a:pPr>
              <a:spcBef>
                <a:spcPts val="600"/>
              </a:spcBef>
            </a:pPr>
            <a:endParaRPr lang="en-US" altLang="zh-TW" dirty="0"/>
          </a:p>
          <a:p>
            <a:r>
              <a:rPr lang="en-US" altLang="zh-TW" dirty="0">
                <a:hlinkClick r:id="rId3"/>
              </a:rPr>
              <a:t>https://sepolia.etherscan.io/</a:t>
            </a:r>
            <a:endParaRPr lang="en-US" altLang="zh-TW" dirty="0"/>
          </a:p>
          <a:p>
            <a:endParaRPr lang="zh-TW" altLang="en-US" dirty="0"/>
          </a:p>
        </p:txBody>
      </p:sp>
      <p:sp>
        <p:nvSpPr>
          <p:cNvPr id="4" name="投影片編號版面配置區 3">
            <a:extLst>
              <a:ext uri="{FF2B5EF4-FFF2-40B4-BE49-F238E27FC236}">
                <a16:creationId xmlns:a16="http://schemas.microsoft.com/office/drawing/2014/main" id="{B6D9476C-3280-4204-9543-5D9E764044E7}"/>
              </a:ext>
            </a:extLst>
          </p:cNvPr>
          <p:cNvSpPr>
            <a:spLocks noGrp="1"/>
          </p:cNvSpPr>
          <p:nvPr>
            <p:ph type="sldNum" sz="quarter" idx="12"/>
          </p:nvPr>
        </p:nvSpPr>
        <p:spPr/>
        <p:txBody>
          <a:bodyPr/>
          <a:lstStyle/>
          <a:p>
            <a:fld id="{8C04AE96-B1B9-4ED2-B3ED-30B2680CEC7B}" type="slidenum">
              <a:rPr lang="zh-TW" altLang="en-US" smtClean="0"/>
              <a:pPr/>
              <a:t>17</a:t>
            </a:fld>
            <a:endParaRPr lang="zh-TW" altLang="en-US"/>
          </a:p>
        </p:txBody>
      </p:sp>
      <p:pic>
        <p:nvPicPr>
          <p:cNvPr id="5" name="圖片 4">
            <a:extLst>
              <a:ext uri="{FF2B5EF4-FFF2-40B4-BE49-F238E27FC236}">
                <a16:creationId xmlns:a16="http://schemas.microsoft.com/office/drawing/2014/main" id="{7AA28941-BC7C-469B-988D-87464A707C89}"/>
              </a:ext>
            </a:extLst>
          </p:cNvPr>
          <p:cNvPicPr>
            <a:picLocks noChangeAspect="1"/>
          </p:cNvPicPr>
          <p:nvPr/>
        </p:nvPicPr>
        <p:blipFill rotWithShape="1">
          <a:blip r:embed="rId4"/>
          <a:srcRect t="3501" b="3099"/>
          <a:stretch/>
        </p:blipFill>
        <p:spPr>
          <a:xfrm>
            <a:off x="1636420" y="1943715"/>
            <a:ext cx="8919160" cy="2579570"/>
          </a:xfrm>
          <a:prstGeom prst="rect">
            <a:avLst/>
          </a:prstGeom>
        </p:spPr>
      </p:pic>
      <p:pic>
        <p:nvPicPr>
          <p:cNvPr id="8" name="圖片 7">
            <a:extLst>
              <a:ext uri="{FF2B5EF4-FFF2-40B4-BE49-F238E27FC236}">
                <a16:creationId xmlns:a16="http://schemas.microsoft.com/office/drawing/2014/main" id="{44C8C0E2-90AD-40ED-A82F-A5E5FB903C47}"/>
              </a:ext>
            </a:extLst>
          </p:cNvPr>
          <p:cNvPicPr>
            <a:picLocks noChangeAspect="1"/>
          </p:cNvPicPr>
          <p:nvPr/>
        </p:nvPicPr>
        <p:blipFill>
          <a:blip r:embed="rId5"/>
          <a:stretch>
            <a:fillRect/>
          </a:stretch>
        </p:blipFill>
        <p:spPr>
          <a:xfrm>
            <a:off x="5610681" y="4781395"/>
            <a:ext cx="3105796" cy="1401111"/>
          </a:xfrm>
          <a:prstGeom prst="rect">
            <a:avLst/>
          </a:prstGeom>
        </p:spPr>
      </p:pic>
    </p:spTree>
    <p:extLst>
      <p:ext uri="{BB962C8B-B14F-4D97-AF65-F5344CB8AC3E}">
        <p14:creationId xmlns:p14="http://schemas.microsoft.com/office/powerpoint/2010/main" val="3094269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E7E235A-6882-4345-9D7C-98458B032245}"/>
              </a:ext>
            </a:extLst>
          </p:cNvPr>
          <p:cNvSpPr>
            <a:spLocks noGrp="1"/>
          </p:cNvSpPr>
          <p:nvPr>
            <p:ph type="title"/>
          </p:nvPr>
        </p:nvSpPr>
        <p:spPr/>
        <p:txBody>
          <a:bodyPr/>
          <a:lstStyle/>
          <a:p>
            <a:r>
              <a:rPr lang="en-US" altLang="zh-TW" dirty="0">
                <a:solidFill>
                  <a:srgbClr val="00B050"/>
                </a:solidFill>
              </a:rPr>
              <a:t>Exercise-3</a:t>
            </a:r>
            <a:r>
              <a:rPr lang="en-US" altLang="zh-TW" dirty="0"/>
              <a:t>: Using Ganache</a:t>
            </a:r>
            <a:endParaRPr lang="zh-TW" altLang="en-US" dirty="0"/>
          </a:p>
        </p:txBody>
      </p:sp>
      <p:sp>
        <p:nvSpPr>
          <p:cNvPr id="3" name="內容版面配置區 2">
            <a:extLst>
              <a:ext uri="{FF2B5EF4-FFF2-40B4-BE49-F238E27FC236}">
                <a16:creationId xmlns:a16="http://schemas.microsoft.com/office/drawing/2014/main" id="{5B310828-B8BA-4B14-A5C4-7F2DF043E6F1}"/>
              </a:ext>
            </a:extLst>
          </p:cNvPr>
          <p:cNvSpPr>
            <a:spLocks noGrp="1"/>
          </p:cNvSpPr>
          <p:nvPr>
            <p:ph idx="1"/>
          </p:nvPr>
        </p:nvSpPr>
        <p:spPr>
          <a:xfrm>
            <a:off x="838200" y="1381328"/>
            <a:ext cx="10515600" cy="4975022"/>
          </a:xfrm>
        </p:spPr>
        <p:txBody>
          <a:bodyPr/>
          <a:lstStyle/>
          <a:p>
            <a:r>
              <a:rPr lang="en-US" altLang="zh-TW" dirty="0"/>
              <a:t>Using </a:t>
            </a:r>
            <a:r>
              <a:rPr lang="en-US" altLang="zh-TW" dirty="0">
                <a:solidFill>
                  <a:srgbClr val="0070C0"/>
                </a:solidFill>
              </a:rPr>
              <a:t>Ganache local blockchain </a:t>
            </a:r>
            <a:r>
              <a:rPr lang="en-US" altLang="zh-TW" dirty="0"/>
              <a:t>for fast development</a:t>
            </a:r>
          </a:p>
          <a:p>
            <a:r>
              <a:rPr lang="en-US" altLang="zh-TW" dirty="0"/>
              <a:t>1. Install </a:t>
            </a:r>
            <a:r>
              <a:rPr lang="en-US" altLang="zh-TW" dirty="0">
                <a:solidFill>
                  <a:srgbClr val="0000FF"/>
                </a:solidFill>
              </a:rPr>
              <a:t>npm</a:t>
            </a:r>
            <a:r>
              <a:rPr lang="en-US" altLang="zh-TW" dirty="0"/>
              <a:t>, </a:t>
            </a:r>
            <a:r>
              <a:rPr lang="en-US" altLang="zh-TW" dirty="0">
                <a:solidFill>
                  <a:srgbClr val="0000FF"/>
                </a:solidFill>
              </a:rPr>
              <a:t>truffle</a:t>
            </a:r>
            <a:r>
              <a:rPr lang="en-US" altLang="zh-TW" dirty="0"/>
              <a:t>, and </a:t>
            </a:r>
            <a:r>
              <a:rPr lang="en-US" altLang="zh-TW" dirty="0">
                <a:solidFill>
                  <a:srgbClr val="0000FF"/>
                </a:solidFill>
              </a:rPr>
              <a:t>ganache</a:t>
            </a:r>
          </a:p>
          <a:p>
            <a:r>
              <a:rPr lang="en-US" altLang="zh-TW" dirty="0"/>
              <a:t>2. Editing </a:t>
            </a:r>
            <a:r>
              <a:rPr lang="en-US" altLang="zh-TW" dirty="0">
                <a:solidFill>
                  <a:srgbClr val="FF0000"/>
                </a:solidFill>
              </a:rPr>
              <a:t>truffle_config.js </a:t>
            </a:r>
            <a:r>
              <a:rPr lang="en-US" altLang="zh-TW" dirty="0"/>
              <a:t>for connecting to </a:t>
            </a:r>
            <a:r>
              <a:rPr lang="en-US" altLang="zh-TW" dirty="0">
                <a:solidFill>
                  <a:srgbClr val="FF0000"/>
                </a:solidFill>
              </a:rPr>
              <a:t>Ganache</a:t>
            </a:r>
          </a:p>
          <a:p>
            <a:r>
              <a:rPr lang="en-US" altLang="zh-TW" dirty="0"/>
              <a:t>3. Using the same </a:t>
            </a:r>
            <a:r>
              <a:rPr lang="en-US" altLang="zh-TW" dirty="0">
                <a:solidFill>
                  <a:srgbClr val="0070C0"/>
                </a:solidFill>
              </a:rPr>
              <a:t>mnemonic</a:t>
            </a:r>
            <a:r>
              <a:rPr lang="en-US" altLang="zh-TW" dirty="0"/>
              <a:t> to use the same accounts</a:t>
            </a:r>
          </a:p>
          <a:p>
            <a:r>
              <a:rPr lang="en-US" altLang="zh-TW" dirty="0"/>
              <a:t>4. Test network connection via </a:t>
            </a:r>
            <a:r>
              <a:rPr lang="en-US" altLang="zh-TW" dirty="0">
                <a:solidFill>
                  <a:srgbClr val="0070C0"/>
                </a:solidFill>
              </a:rPr>
              <a:t>truffle console</a:t>
            </a:r>
          </a:p>
          <a:p>
            <a:r>
              <a:rPr lang="en-US" altLang="zh-TW" dirty="0"/>
              <a:t>5. Connect Ganache to MetaMask</a:t>
            </a:r>
          </a:p>
        </p:txBody>
      </p:sp>
      <p:sp>
        <p:nvSpPr>
          <p:cNvPr id="4" name="投影片編號版面配置區 3">
            <a:extLst>
              <a:ext uri="{FF2B5EF4-FFF2-40B4-BE49-F238E27FC236}">
                <a16:creationId xmlns:a16="http://schemas.microsoft.com/office/drawing/2014/main" id="{C0782454-341F-4192-A294-517D7F948AD2}"/>
              </a:ext>
            </a:extLst>
          </p:cNvPr>
          <p:cNvSpPr>
            <a:spLocks noGrp="1"/>
          </p:cNvSpPr>
          <p:nvPr>
            <p:ph type="sldNum" sz="quarter" idx="12"/>
          </p:nvPr>
        </p:nvSpPr>
        <p:spPr/>
        <p:txBody>
          <a:bodyPr/>
          <a:lstStyle/>
          <a:p>
            <a:fld id="{8C04AE96-B1B9-4ED2-B3ED-30B2680CEC7B}" type="slidenum">
              <a:rPr lang="zh-TW" altLang="en-US" smtClean="0"/>
              <a:pPr/>
              <a:t>18</a:t>
            </a:fld>
            <a:endParaRPr lang="zh-TW" altLang="en-US"/>
          </a:p>
        </p:txBody>
      </p:sp>
      <p:pic>
        <p:nvPicPr>
          <p:cNvPr id="8" name="圖片 7">
            <a:extLst>
              <a:ext uri="{FF2B5EF4-FFF2-40B4-BE49-F238E27FC236}">
                <a16:creationId xmlns:a16="http://schemas.microsoft.com/office/drawing/2014/main" id="{957621E1-A292-44B9-AE0E-1F989BC7AE5C}"/>
              </a:ext>
            </a:extLst>
          </p:cNvPr>
          <p:cNvPicPr>
            <a:picLocks noChangeAspect="1"/>
          </p:cNvPicPr>
          <p:nvPr/>
        </p:nvPicPr>
        <p:blipFill rotWithShape="1">
          <a:blip r:embed="rId2">
            <a:extLst>
              <a:ext uri="{28A0092B-C50C-407E-A947-70E740481C1C}">
                <a14:useLocalDpi xmlns:a14="http://schemas.microsoft.com/office/drawing/2010/main" val="0"/>
              </a:ext>
            </a:extLst>
          </a:blip>
          <a:srcRect t="16753" b="13883"/>
          <a:stretch/>
        </p:blipFill>
        <p:spPr>
          <a:xfrm>
            <a:off x="6271661" y="4639820"/>
            <a:ext cx="4177364" cy="1629905"/>
          </a:xfrm>
          <a:prstGeom prst="rect">
            <a:avLst/>
          </a:prstGeom>
        </p:spPr>
      </p:pic>
      <p:pic>
        <p:nvPicPr>
          <p:cNvPr id="10" name="圖片 9">
            <a:extLst>
              <a:ext uri="{FF2B5EF4-FFF2-40B4-BE49-F238E27FC236}">
                <a16:creationId xmlns:a16="http://schemas.microsoft.com/office/drawing/2014/main" id="{45177A96-AAC5-4973-BBBB-BD7240B9629D}"/>
              </a:ext>
            </a:extLst>
          </p:cNvPr>
          <p:cNvPicPr>
            <a:picLocks noChangeAspect="1"/>
          </p:cNvPicPr>
          <p:nvPr/>
        </p:nvPicPr>
        <p:blipFill rotWithShape="1">
          <a:blip r:embed="rId3">
            <a:extLst>
              <a:ext uri="{28A0092B-C50C-407E-A947-70E740481C1C}">
                <a14:useLocalDpi xmlns:a14="http://schemas.microsoft.com/office/drawing/2010/main" val="0"/>
              </a:ext>
            </a:extLst>
          </a:blip>
          <a:srcRect l="13749" t="9931" r="6875" b="12639"/>
          <a:stretch/>
        </p:blipFill>
        <p:spPr>
          <a:xfrm>
            <a:off x="2528235" y="4641424"/>
            <a:ext cx="2967451" cy="1628301"/>
          </a:xfrm>
          <a:prstGeom prst="rect">
            <a:avLst/>
          </a:prstGeom>
        </p:spPr>
      </p:pic>
    </p:spTree>
    <p:extLst>
      <p:ext uri="{BB962C8B-B14F-4D97-AF65-F5344CB8AC3E}">
        <p14:creationId xmlns:p14="http://schemas.microsoft.com/office/powerpoint/2010/main" val="36759762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6F96F58-69C3-4670-BAB1-B19C243A496D}"/>
              </a:ext>
            </a:extLst>
          </p:cNvPr>
          <p:cNvSpPr>
            <a:spLocks noGrp="1"/>
          </p:cNvSpPr>
          <p:nvPr>
            <p:ph type="title"/>
          </p:nvPr>
        </p:nvSpPr>
        <p:spPr/>
        <p:txBody>
          <a:bodyPr/>
          <a:lstStyle/>
          <a:p>
            <a:r>
              <a:rPr lang="en-US" altLang="zh-TW" dirty="0"/>
              <a:t>Introducing the World Computer</a:t>
            </a:r>
            <a:endParaRPr lang="zh-TW" altLang="en-US" dirty="0"/>
          </a:p>
        </p:txBody>
      </p:sp>
      <p:sp>
        <p:nvSpPr>
          <p:cNvPr id="3" name="內容版面配置區 2">
            <a:extLst>
              <a:ext uri="{FF2B5EF4-FFF2-40B4-BE49-F238E27FC236}">
                <a16:creationId xmlns:a16="http://schemas.microsoft.com/office/drawing/2014/main" id="{3BD642E0-98AA-4105-85F9-F8A426931299}"/>
              </a:ext>
            </a:extLst>
          </p:cNvPr>
          <p:cNvSpPr>
            <a:spLocks noGrp="1"/>
          </p:cNvSpPr>
          <p:nvPr>
            <p:ph idx="1"/>
          </p:nvPr>
        </p:nvSpPr>
        <p:spPr/>
        <p:txBody>
          <a:bodyPr/>
          <a:lstStyle/>
          <a:p>
            <a:pPr algn="just">
              <a:spcBef>
                <a:spcPts val="1200"/>
              </a:spcBef>
            </a:pPr>
            <a:r>
              <a:rPr lang="en-US" altLang="zh-TW" dirty="0"/>
              <a:t>Ether is meant to be used to pay for running smart contracts, which are computer programs that run on an emulated computer called the </a:t>
            </a:r>
            <a:r>
              <a:rPr lang="en-US" altLang="zh-TW" dirty="0">
                <a:solidFill>
                  <a:srgbClr val="0000FF"/>
                </a:solidFill>
              </a:rPr>
              <a:t>Ethereum Virtual Machine </a:t>
            </a:r>
            <a:r>
              <a:rPr lang="en-US" altLang="zh-TW" dirty="0"/>
              <a:t>(</a:t>
            </a:r>
            <a:r>
              <a:rPr lang="en-US" altLang="zh-TW" dirty="0">
                <a:solidFill>
                  <a:srgbClr val="0000FF"/>
                </a:solidFill>
              </a:rPr>
              <a:t>EVM</a:t>
            </a:r>
            <a:r>
              <a:rPr lang="en-US" altLang="zh-TW" dirty="0"/>
              <a:t>).</a:t>
            </a:r>
          </a:p>
          <a:p>
            <a:pPr algn="just">
              <a:spcBef>
                <a:spcPts val="1200"/>
              </a:spcBef>
            </a:pPr>
            <a:r>
              <a:rPr lang="en-US" altLang="zh-TW" dirty="0"/>
              <a:t>The EVM is a global singleton, meaning that it operates as if it were a global, single-instance computer, running everywhere.</a:t>
            </a:r>
          </a:p>
          <a:p>
            <a:pPr algn="just">
              <a:spcBef>
                <a:spcPts val="1200"/>
              </a:spcBef>
            </a:pPr>
            <a:r>
              <a:rPr lang="en-US" altLang="zh-TW" dirty="0"/>
              <a:t>Each node on the Ethereum network runs a local copy of the EVM to validate contract execution, while the </a:t>
            </a:r>
            <a:r>
              <a:rPr lang="en-US" altLang="zh-TW" dirty="0">
                <a:solidFill>
                  <a:srgbClr val="FF0000"/>
                </a:solidFill>
              </a:rPr>
              <a:t>Ethereum blockchain records the changing state of this world computer </a:t>
            </a:r>
            <a:r>
              <a:rPr lang="en-US" altLang="zh-TW" dirty="0"/>
              <a:t>as it processes transactions and smart contracts.</a:t>
            </a:r>
            <a:endParaRPr lang="zh-TW" altLang="en-US" dirty="0"/>
          </a:p>
        </p:txBody>
      </p:sp>
      <p:sp>
        <p:nvSpPr>
          <p:cNvPr id="4" name="投影片編號版面配置區 3">
            <a:extLst>
              <a:ext uri="{FF2B5EF4-FFF2-40B4-BE49-F238E27FC236}">
                <a16:creationId xmlns:a16="http://schemas.microsoft.com/office/drawing/2014/main" id="{A8CE8581-FBCF-41DA-8593-C1EE7F097936}"/>
              </a:ext>
            </a:extLst>
          </p:cNvPr>
          <p:cNvSpPr>
            <a:spLocks noGrp="1"/>
          </p:cNvSpPr>
          <p:nvPr>
            <p:ph type="sldNum" sz="quarter" idx="12"/>
          </p:nvPr>
        </p:nvSpPr>
        <p:spPr/>
        <p:txBody>
          <a:bodyPr/>
          <a:lstStyle/>
          <a:p>
            <a:fld id="{8C04AE96-B1B9-4ED2-B3ED-30B2680CEC7B}" type="slidenum">
              <a:rPr lang="zh-TW" altLang="en-US" smtClean="0"/>
              <a:pPr/>
              <a:t>19</a:t>
            </a:fld>
            <a:endParaRPr lang="zh-TW" altLang="en-US"/>
          </a:p>
        </p:txBody>
      </p:sp>
    </p:spTree>
    <p:extLst>
      <p:ext uri="{BB962C8B-B14F-4D97-AF65-F5344CB8AC3E}">
        <p14:creationId xmlns:p14="http://schemas.microsoft.com/office/powerpoint/2010/main" val="2119302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B14538-AFB8-4B37-B457-54C4244D179B}"/>
              </a:ext>
            </a:extLst>
          </p:cNvPr>
          <p:cNvSpPr>
            <a:spLocks noGrp="1"/>
          </p:cNvSpPr>
          <p:nvPr>
            <p:ph type="title"/>
          </p:nvPr>
        </p:nvSpPr>
        <p:spPr>
          <a:xfrm>
            <a:off x="838200" y="365126"/>
            <a:ext cx="10515600" cy="799532"/>
          </a:xfrm>
        </p:spPr>
        <p:txBody>
          <a:bodyPr/>
          <a:lstStyle/>
          <a:p>
            <a:r>
              <a:rPr lang="en-US" altLang="zh-TW" dirty="0">
                <a:solidFill>
                  <a:srgbClr val="0070C0"/>
                </a:solidFill>
              </a:rPr>
              <a:t>What is Ethereum? </a:t>
            </a:r>
            <a:endParaRPr lang="zh-TW" altLang="en-US" dirty="0"/>
          </a:p>
        </p:txBody>
      </p:sp>
      <p:sp>
        <p:nvSpPr>
          <p:cNvPr id="3" name="內容版面配置區 2">
            <a:extLst>
              <a:ext uri="{FF2B5EF4-FFF2-40B4-BE49-F238E27FC236}">
                <a16:creationId xmlns:a16="http://schemas.microsoft.com/office/drawing/2014/main" id="{0F34A3BC-2940-4714-B598-CCDFB2EADE30}"/>
              </a:ext>
            </a:extLst>
          </p:cNvPr>
          <p:cNvSpPr>
            <a:spLocks noGrp="1"/>
          </p:cNvSpPr>
          <p:nvPr>
            <p:ph idx="1"/>
          </p:nvPr>
        </p:nvSpPr>
        <p:spPr>
          <a:xfrm>
            <a:off x="838199" y="1164658"/>
            <a:ext cx="10615863" cy="5486399"/>
          </a:xfrm>
        </p:spPr>
        <p:txBody>
          <a:bodyPr>
            <a:normAutofit/>
          </a:bodyPr>
          <a:lstStyle/>
          <a:p>
            <a:pPr algn="just">
              <a:spcBef>
                <a:spcPts val="1200"/>
              </a:spcBef>
            </a:pPr>
            <a:r>
              <a:rPr lang="en-US" altLang="zh-TW" dirty="0"/>
              <a:t>Ethereum is often described as “the world computer.”</a:t>
            </a:r>
          </a:p>
          <a:p>
            <a:pPr lvl="1" algn="just">
              <a:spcBef>
                <a:spcPts val="1200"/>
              </a:spcBef>
            </a:pPr>
            <a:r>
              <a:rPr lang="en-US" altLang="zh-TW" dirty="0"/>
              <a:t>From a computer science perspective, Ethereum is a deterministic but practically unbounded state machine, consisting of a globally accessible singleton state and a virtual machine that applies changes to that state.</a:t>
            </a:r>
          </a:p>
          <a:p>
            <a:pPr lvl="1" algn="just">
              <a:spcBef>
                <a:spcPts val="1200"/>
              </a:spcBef>
            </a:pPr>
            <a:r>
              <a:rPr lang="en-US" altLang="zh-TW" dirty="0"/>
              <a:t>From a more practical perspective, Ethereum is an open source, globally decentralized computing infrastructure that </a:t>
            </a:r>
            <a:r>
              <a:rPr lang="en-US" altLang="zh-TW" dirty="0">
                <a:solidFill>
                  <a:srgbClr val="FF0000"/>
                </a:solidFill>
              </a:rPr>
              <a:t>executes programs called </a:t>
            </a:r>
            <a:r>
              <a:rPr lang="en-US" altLang="zh-TW" dirty="0">
                <a:solidFill>
                  <a:srgbClr val="FF0000"/>
                </a:solidFill>
                <a:effectLst>
                  <a:outerShdw blurRad="38100" dist="38100" dir="2700000" algn="tl">
                    <a:srgbClr val="000000">
                      <a:alpha val="43137"/>
                    </a:srgbClr>
                  </a:outerShdw>
                </a:effectLst>
              </a:rPr>
              <a:t>smart contracts</a:t>
            </a:r>
            <a:r>
              <a:rPr lang="en-US" altLang="zh-TW" dirty="0"/>
              <a:t>. It uses a blockchain to synchronize and store the system’s state changes, along with a cryptocurrency called </a:t>
            </a:r>
            <a:r>
              <a:rPr lang="en-US" altLang="zh-TW" dirty="0">
                <a:solidFill>
                  <a:srgbClr val="0000FF"/>
                </a:solidFill>
              </a:rPr>
              <a:t>ether (ETH)</a:t>
            </a:r>
            <a:r>
              <a:rPr lang="en-US" altLang="zh-TW" dirty="0"/>
              <a:t> to meter and constrain execution resource costs.</a:t>
            </a:r>
          </a:p>
          <a:p>
            <a:pPr algn="just">
              <a:spcBef>
                <a:spcPts val="1200"/>
              </a:spcBef>
            </a:pPr>
            <a:r>
              <a:rPr lang="en-US" altLang="zh-TW" dirty="0"/>
              <a:t>Ethereum platform enables developers to build powerful </a:t>
            </a:r>
            <a:r>
              <a:rPr lang="en-US" altLang="zh-TW" dirty="0">
                <a:solidFill>
                  <a:srgbClr val="FF0000"/>
                </a:solidFill>
              </a:rPr>
              <a:t>decentralized applications </a:t>
            </a:r>
            <a:r>
              <a:rPr lang="en-US" altLang="zh-TW" dirty="0"/>
              <a:t>with built-in </a:t>
            </a:r>
            <a:r>
              <a:rPr lang="en-US" altLang="zh-TW" dirty="0">
                <a:solidFill>
                  <a:srgbClr val="FF0000"/>
                </a:solidFill>
              </a:rPr>
              <a:t>economic</a:t>
            </a:r>
            <a:r>
              <a:rPr lang="en-US" altLang="zh-TW" dirty="0"/>
              <a:t> functions.</a:t>
            </a:r>
          </a:p>
          <a:p>
            <a:pPr lvl="1" algn="just">
              <a:spcBef>
                <a:spcPts val="1200"/>
              </a:spcBef>
            </a:pPr>
            <a:r>
              <a:rPr lang="en-US" altLang="zh-TW" dirty="0"/>
              <a:t>While providing high availability, auditability, transparency, and neutrality, it also reduces or eliminates censorship and reduces certain counterparty risks.</a:t>
            </a:r>
            <a:endParaRPr lang="zh-TW" altLang="en-US" dirty="0"/>
          </a:p>
        </p:txBody>
      </p:sp>
      <p:sp>
        <p:nvSpPr>
          <p:cNvPr id="4" name="投影片編號版面配置區 3">
            <a:extLst>
              <a:ext uri="{FF2B5EF4-FFF2-40B4-BE49-F238E27FC236}">
                <a16:creationId xmlns:a16="http://schemas.microsoft.com/office/drawing/2014/main" id="{93AEF05F-3808-4A3F-B682-7ECF8DDAF580}"/>
              </a:ext>
            </a:extLst>
          </p:cNvPr>
          <p:cNvSpPr>
            <a:spLocks noGrp="1"/>
          </p:cNvSpPr>
          <p:nvPr>
            <p:ph type="sldNum" sz="quarter" idx="12"/>
          </p:nvPr>
        </p:nvSpPr>
        <p:spPr/>
        <p:txBody>
          <a:bodyPr/>
          <a:lstStyle/>
          <a:p>
            <a:fld id="{8C04AE96-B1B9-4ED2-B3ED-30B2680CEC7B}" type="slidenum">
              <a:rPr lang="zh-TW" altLang="en-US" smtClean="0"/>
              <a:pPr/>
              <a:t>2</a:t>
            </a:fld>
            <a:endParaRPr lang="zh-TW" altLang="en-US" dirty="0"/>
          </a:p>
        </p:txBody>
      </p:sp>
    </p:spTree>
    <p:extLst>
      <p:ext uri="{BB962C8B-B14F-4D97-AF65-F5344CB8AC3E}">
        <p14:creationId xmlns:p14="http://schemas.microsoft.com/office/powerpoint/2010/main" val="1996546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497BB2-4810-41C7-89A3-13C04537FF3B}"/>
              </a:ext>
            </a:extLst>
          </p:cNvPr>
          <p:cNvSpPr>
            <a:spLocks noGrp="1"/>
          </p:cNvSpPr>
          <p:nvPr>
            <p:ph type="title"/>
          </p:nvPr>
        </p:nvSpPr>
        <p:spPr>
          <a:xfrm>
            <a:off x="838200" y="365125"/>
            <a:ext cx="10515600" cy="1016203"/>
          </a:xfrm>
        </p:spPr>
        <p:txBody>
          <a:bodyPr>
            <a:normAutofit fontScale="90000"/>
          </a:bodyPr>
          <a:lstStyle/>
          <a:p>
            <a:r>
              <a:rPr lang="en-US" altLang="zh-TW" dirty="0">
                <a:solidFill>
                  <a:srgbClr val="0070C0"/>
                </a:solidFill>
              </a:rPr>
              <a:t>Externally Owned Accounts </a:t>
            </a:r>
            <a:r>
              <a:rPr lang="en-US" altLang="zh-TW" dirty="0"/>
              <a:t>and </a:t>
            </a:r>
            <a:r>
              <a:rPr lang="en-US" altLang="zh-TW" dirty="0">
                <a:solidFill>
                  <a:srgbClr val="0070C0"/>
                </a:solidFill>
              </a:rPr>
              <a:t>Contracts</a:t>
            </a:r>
            <a:r>
              <a:rPr lang="en-US" altLang="zh-TW" dirty="0"/>
              <a:t> (1/2)</a:t>
            </a:r>
            <a:endParaRPr lang="zh-TW" altLang="en-US" dirty="0"/>
          </a:p>
        </p:txBody>
      </p:sp>
      <p:sp>
        <p:nvSpPr>
          <p:cNvPr id="3" name="內容版面配置區 2">
            <a:extLst>
              <a:ext uri="{FF2B5EF4-FFF2-40B4-BE49-F238E27FC236}">
                <a16:creationId xmlns:a16="http://schemas.microsoft.com/office/drawing/2014/main" id="{55B13037-CF46-4C19-9AAA-50C6691C18A1}"/>
              </a:ext>
            </a:extLst>
          </p:cNvPr>
          <p:cNvSpPr>
            <a:spLocks noGrp="1"/>
          </p:cNvSpPr>
          <p:nvPr>
            <p:ph idx="1"/>
          </p:nvPr>
        </p:nvSpPr>
        <p:spPr/>
        <p:txBody>
          <a:bodyPr/>
          <a:lstStyle/>
          <a:p>
            <a:pPr algn="just"/>
            <a:r>
              <a:rPr lang="en-US" altLang="zh-TW" dirty="0"/>
              <a:t>The type of account you created in the MetaMask wallet is called an </a:t>
            </a:r>
            <a:r>
              <a:rPr lang="en-US" altLang="zh-TW" dirty="0">
                <a:solidFill>
                  <a:srgbClr val="FF0000"/>
                </a:solidFill>
              </a:rPr>
              <a:t>externally owned account </a:t>
            </a:r>
            <a:r>
              <a:rPr lang="en-US" altLang="zh-TW" dirty="0"/>
              <a:t>(</a:t>
            </a:r>
            <a:r>
              <a:rPr lang="en-US" altLang="zh-TW" dirty="0">
                <a:solidFill>
                  <a:srgbClr val="FF0000"/>
                </a:solidFill>
              </a:rPr>
              <a:t>EOA</a:t>
            </a:r>
            <a:r>
              <a:rPr lang="en-US" altLang="zh-TW" dirty="0"/>
              <a:t>).</a:t>
            </a:r>
          </a:p>
          <a:p>
            <a:pPr lvl="1" algn="just"/>
            <a:r>
              <a:rPr lang="en-US" altLang="zh-TW" dirty="0"/>
              <a:t>Externally owned accounts are those that have a private key; having the private key means control over access to funds or contracts.</a:t>
            </a:r>
          </a:p>
          <a:p>
            <a:pPr algn="just"/>
            <a:r>
              <a:rPr lang="en-US" altLang="zh-TW" dirty="0"/>
              <a:t>The other type of account is a </a:t>
            </a:r>
            <a:r>
              <a:rPr lang="en-US" altLang="zh-TW" dirty="0">
                <a:solidFill>
                  <a:srgbClr val="0000FF"/>
                </a:solidFill>
              </a:rPr>
              <a:t>contract account</a:t>
            </a:r>
            <a:r>
              <a:rPr lang="en-US" altLang="zh-TW" dirty="0"/>
              <a:t>. A contract account </a:t>
            </a:r>
            <a:r>
              <a:rPr lang="en-US" altLang="zh-TW" dirty="0">
                <a:solidFill>
                  <a:srgbClr val="0000FF"/>
                </a:solidFill>
              </a:rPr>
              <a:t>has smart contract code</a:t>
            </a:r>
            <a:r>
              <a:rPr lang="en-US" altLang="zh-TW" dirty="0"/>
              <a:t>, which a simple EOA can’t have.</a:t>
            </a:r>
          </a:p>
          <a:p>
            <a:pPr lvl="1" algn="just"/>
            <a:r>
              <a:rPr lang="en-US" altLang="zh-TW" dirty="0"/>
              <a:t>A contract account does not have a private key. Instead, it is </a:t>
            </a:r>
            <a:r>
              <a:rPr lang="en-US" altLang="zh-TW" dirty="0">
                <a:solidFill>
                  <a:srgbClr val="0070C0"/>
                </a:solidFill>
              </a:rPr>
              <a:t>owned (and controlled) by the logic of its smart contract code</a:t>
            </a:r>
            <a:r>
              <a:rPr lang="en-US" altLang="zh-TW" dirty="0"/>
              <a:t>: the software program recorded on the Ethereum blockchain at the contract account’s creation and executed by the EVM.</a:t>
            </a:r>
          </a:p>
          <a:p>
            <a:pPr lvl="1"/>
            <a:r>
              <a:rPr lang="en-US" altLang="zh-TW" dirty="0">
                <a:solidFill>
                  <a:srgbClr val="0000FF"/>
                </a:solidFill>
              </a:rPr>
              <a:t>Contracts have addresses</a:t>
            </a:r>
            <a:r>
              <a:rPr lang="en-US" altLang="zh-TW" dirty="0"/>
              <a:t>, just like EOAs. </a:t>
            </a:r>
            <a:r>
              <a:rPr lang="en-US" altLang="zh-TW" dirty="0">
                <a:solidFill>
                  <a:srgbClr val="0000FF"/>
                </a:solidFill>
              </a:rPr>
              <a:t>Contracts can also send and receive ether</a:t>
            </a:r>
            <a:r>
              <a:rPr lang="en-US" altLang="zh-TW" dirty="0"/>
              <a:t>, just like EOAs.</a:t>
            </a:r>
            <a:endParaRPr lang="zh-TW" altLang="en-US" dirty="0"/>
          </a:p>
        </p:txBody>
      </p:sp>
      <p:sp>
        <p:nvSpPr>
          <p:cNvPr id="4" name="投影片編號版面配置區 3">
            <a:extLst>
              <a:ext uri="{FF2B5EF4-FFF2-40B4-BE49-F238E27FC236}">
                <a16:creationId xmlns:a16="http://schemas.microsoft.com/office/drawing/2014/main" id="{10765908-7CA4-421F-B6C5-6E3F325697CD}"/>
              </a:ext>
            </a:extLst>
          </p:cNvPr>
          <p:cNvSpPr>
            <a:spLocks noGrp="1"/>
          </p:cNvSpPr>
          <p:nvPr>
            <p:ph type="sldNum" sz="quarter" idx="12"/>
          </p:nvPr>
        </p:nvSpPr>
        <p:spPr/>
        <p:txBody>
          <a:bodyPr/>
          <a:lstStyle/>
          <a:p>
            <a:fld id="{8C04AE96-B1B9-4ED2-B3ED-30B2680CEC7B}" type="slidenum">
              <a:rPr lang="zh-TW" altLang="en-US" smtClean="0"/>
              <a:pPr/>
              <a:t>20</a:t>
            </a:fld>
            <a:endParaRPr lang="zh-TW" altLang="en-US"/>
          </a:p>
        </p:txBody>
      </p:sp>
    </p:spTree>
    <p:extLst>
      <p:ext uri="{BB962C8B-B14F-4D97-AF65-F5344CB8AC3E}">
        <p14:creationId xmlns:p14="http://schemas.microsoft.com/office/powerpoint/2010/main" val="28774634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409B53-BDCC-422F-B6A4-3688691B670B}"/>
              </a:ext>
            </a:extLst>
          </p:cNvPr>
          <p:cNvSpPr>
            <a:spLocks noGrp="1"/>
          </p:cNvSpPr>
          <p:nvPr>
            <p:ph type="title"/>
          </p:nvPr>
        </p:nvSpPr>
        <p:spPr/>
        <p:txBody>
          <a:bodyPr>
            <a:normAutofit fontScale="90000"/>
          </a:bodyPr>
          <a:lstStyle/>
          <a:p>
            <a:r>
              <a:rPr lang="en-US" altLang="zh-TW" dirty="0"/>
              <a:t>Externally Owned Accounts and Contracts (2/2)</a:t>
            </a:r>
            <a:endParaRPr lang="zh-TW" altLang="en-US" dirty="0"/>
          </a:p>
        </p:txBody>
      </p:sp>
      <p:sp>
        <p:nvSpPr>
          <p:cNvPr id="3" name="內容版面配置區 2">
            <a:extLst>
              <a:ext uri="{FF2B5EF4-FFF2-40B4-BE49-F238E27FC236}">
                <a16:creationId xmlns:a16="http://schemas.microsoft.com/office/drawing/2014/main" id="{FF037FF3-1D95-4E2B-8F44-F7ACA71507AD}"/>
              </a:ext>
            </a:extLst>
          </p:cNvPr>
          <p:cNvSpPr>
            <a:spLocks noGrp="1"/>
          </p:cNvSpPr>
          <p:nvPr>
            <p:ph idx="1"/>
          </p:nvPr>
        </p:nvSpPr>
        <p:spPr/>
        <p:txBody>
          <a:bodyPr>
            <a:normAutofit/>
          </a:bodyPr>
          <a:lstStyle/>
          <a:p>
            <a:pPr lvl="1" algn="just">
              <a:spcBef>
                <a:spcPts val="1200"/>
              </a:spcBef>
            </a:pPr>
            <a:r>
              <a:rPr lang="en-US" altLang="zh-TW" dirty="0"/>
              <a:t>However, </a:t>
            </a:r>
            <a:r>
              <a:rPr lang="en-US" altLang="zh-TW" dirty="0">
                <a:solidFill>
                  <a:srgbClr val="0070C0"/>
                </a:solidFill>
              </a:rPr>
              <a:t>when a transaction destination is a contract address, it causes that contract to run in the EVM, </a:t>
            </a:r>
            <a:r>
              <a:rPr lang="en-US" altLang="zh-TW" dirty="0">
                <a:solidFill>
                  <a:srgbClr val="0000FF"/>
                </a:solidFill>
              </a:rPr>
              <a:t>using the transaction, and the transaction’s data, as its input</a:t>
            </a:r>
            <a:r>
              <a:rPr lang="en-US" altLang="zh-TW" dirty="0"/>
              <a:t>.</a:t>
            </a:r>
          </a:p>
          <a:p>
            <a:pPr lvl="1" algn="just">
              <a:spcBef>
                <a:spcPts val="1200"/>
              </a:spcBef>
            </a:pPr>
            <a:r>
              <a:rPr lang="en-US" altLang="zh-TW" dirty="0"/>
              <a:t>In addition to </a:t>
            </a:r>
            <a:r>
              <a:rPr lang="en-US" altLang="zh-TW" dirty="0">
                <a:solidFill>
                  <a:srgbClr val="0000FF"/>
                </a:solidFill>
              </a:rPr>
              <a:t>ether</a:t>
            </a:r>
            <a:r>
              <a:rPr lang="en-US" altLang="zh-TW" dirty="0"/>
              <a:t>, </a:t>
            </a:r>
            <a:r>
              <a:rPr lang="en-US" altLang="zh-TW" dirty="0">
                <a:solidFill>
                  <a:srgbClr val="0070C0"/>
                </a:solidFill>
              </a:rPr>
              <a:t>transactions can contain </a:t>
            </a:r>
            <a:r>
              <a:rPr lang="en-US" altLang="zh-TW" dirty="0">
                <a:solidFill>
                  <a:srgbClr val="0000FF"/>
                </a:solidFill>
              </a:rPr>
              <a:t>data</a:t>
            </a:r>
            <a:r>
              <a:rPr lang="en-US" altLang="zh-TW" dirty="0">
                <a:solidFill>
                  <a:srgbClr val="0070C0"/>
                </a:solidFill>
              </a:rPr>
              <a:t> indicating which specific function in the contract to run and what parameters to pass to that function</a:t>
            </a:r>
            <a:r>
              <a:rPr lang="en-US" altLang="zh-TW" dirty="0"/>
              <a:t>. In this way, transactions can call functions within contracts.</a:t>
            </a:r>
          </a:p>
          <a:p>
            <a:pPr lvl="1" algn="just">
              <a:spcBef>
                <a:spcPts val="1200"/>
              </a:spcBef>
            </a:pPr>
            <a:r>
              <a:rPr lang="en-US" altLang="zh-TW" dirty="0"/>
              <a:t>Note that </a:t>
            </a:r>
            <a:r>
              <a:rPr lang="en-US" altLang="zh-TW" dirty="0">
                <a:solidFill>
                  <a:srgbClr val="FF0000"/>
                </a:solidFill>
              </a:rPr>
              <a:t>because a contract account does not have a private key, it cannot initiate a transaction</a:t>
            </a:r>
            <a:r>
              <a:rPr lang="en-US" altLang="zh-TW" dirty="0"/>
              <a:t>.</a:t>
            </a:r>
          </a:p>
          <a:p>
            <a:pPr algn="just">
              <a:spcBef>
                <a:spcPts val="1200"/>
              </a:spcBef>
            </a:pPr>
            <a:r>
              <a:rPr lang="en-US" altLang="zh-TW" dirty="0">
                <a:solidFill>
                  <a:srgbClr val="FF0000"/>
                </a:solidFill>
              </a:rPr>
              <a:t>Only EOAs can initiate transactions</a:t>
            </a:r>
            <a:r>
              <a:rPr lang="en-US" altLang="zh-TW" dirty="0"/>
              <a:t>, but contracts can react to transactions by calling other contracts, building complex execution paths.</a:t>
            </a:r>
            <a:endParaRPr lang="zh-TW" altLang="en-US" dirty="0"/>
          </a:p>
        </p:txBody>
      </p:sp>
      <p:sp>
        <p:nvSpPr>
          <p:cNvPr id="4" name="投影片編號版面配置區 3">
            <a:extLst>
              <a:ext uri="{FF2B5EF4-FFF2-40B4-BE49-F238E27FC236}">
                <a16:creationId xmlns:a16="http://schemas.microsoft.com/office/drawing/2014/main" id="{A71EF3E3-9583-48CC-B05A-C74513A29BD0}"/>
              </a:ext>
            </a:extLst>
          </p:cNvPr>
          <p:cNvSpPr>
            <a:spLocks noGrp="1"/>
          </p:cNvSpPr>
          <p:nvPr>
            <p:ph type="sldNum" sz="quarter" idx="12"/>
          </p:nvPr>
        </p:nvSpPr>
        <p:spPr/>
        <p:txBody>
          <a:bodyPr/>
          <a:lstStyle/>
          <a:p>
            <a:fld id="{8C04AE96-B1B9-4ED2-B3ED-30B2680CEC7B}" type="slidenum">
              <a:rPr lang="zh-TW" altLang="en-US" smtClean="0"/>
              <a:pPr/>
              <a:t>21</a:t>
            </a:fld>
            <a:endParaRPr lang="zh-TW" altLang="en-US"/>
          </a:p>
        </p:txBody>
      </p:sp>
    </p:spTree>
    <p:extLst>
      <p:ext uri="{BB962C8B-B14F-4D97-AF65-F5344CB8AC3E}">
        <p14:creationId xmlns:p14="http://schemas.microsoft.com/office/powerpoint/2010/main" val="835838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64EE78-401D-4E01-9B64-E6C1E37E4EED}"/>
              </a:ext>
            </a:extLst>
          </p:cNvPr>
          <p:cNvSpPr>
            <a:spLocks noGrp="1"/>
          </p:cNvSpPr>
          <p:nvPr>
            <p:ph type="title"/>
          </p:nvPr>
        </p:nvSpPr>
        <p:spPr/>
        <p:txBody>
          <a:bodyPr/>
          <a:lstStyle/>
          <a:p>
            <a:r>
              <a:rPr lang="en-US" altLang="zh-TW" dirty="0">
                <a:solidFill>
                  <a:srgbClr val="0070C0"/>
                </a:solidFill>
              </a:rPr>
              <a:t>Programming Smart Contracts </a:t>
            </a:r>
            <a:r>
              <a:rPr lang="en-US" altLang="zh-TW" dirty="0"/>
              <a:t>(1/2)</a:t>
            </a:r>
            <a:endParaRPr lang="zh-TW" altLang="en-US" dirty="0"/>
          </a:p>
        </p:txBody>
      </p:sp>
      <p:sp>
        <p:nvSpPr>
          <p:cNvPr id="3" name="內容版面配置區 2">
            <a:extLst>
              <a:ext uri="{FF2B5EF4-FFF2-40B4-BE49-F238E27FC236}">
                <a16:creationId xmlns:a16="http://schemas.microsoft.com/office/drawing/2014/main" id="{8A7777A6-5612-40C8-B1BF-1E149D9B18C8}"/>
              </a:ext>
            </a:extLst>
          </p:cNvPr>
          <p:cNvSpPr>
            <a:spLocks noGrp="1"/>
          </p:cNvSpPr>
          <p:nvPr>
            <p:ph idx="1"/>
          </p:nvPr>
        </p:nvSpPr>
        <p:spPr>
          <a:xfrm>
            <a:off x="838200" y="1453415"/>
            <a:ext cx="10515600" cy="4716379"/>
          </a:xfrm>
        </p:spPr>
        <p:txBody>
          <a:bodyPr>
            <a:normAutofit/>
          </a:bodyPr>
          <a:lstStyle/>
          <a:p>
            <a:pPr algn="just">
              <a:lnSpc>
                <a:spcPct val="100000"/>
              </a:lnSpc>
              <a:spcBef>
                <a:spcPts val="600"/>
              </a:spcBef>
            </a:pPr>
            <a:r>
              <a:rPr lang="en-US" altLang="zh-TW" dirty="0"/>
              <a:t>Ethereum contracts are </a:t>
            </a:r>
            <a:r>
              <a:rPr lang="en-US" altLang="zh-TW" dirty="0">
                <a:solidFill>
                  <a:srgbClr val="0000FF"/>
                </a:solidFill>
              </a:rPr>
              <a:t>programs that control money</a:t>
            </a:r>
            <a:r>
              <a:rPr lang="en-US" altLang="zh-TW" dirty="0"/>
              <a:t>, which run inside a virtual machine called the EVM.</a:t>
            </a:r>
          </a:p>
          <a:p>
            <a:pPr lvl="1" algn="just">
              <a:spcBef>
                <a:spcPts val="1200"/>
              </a:spcBef>
            </a:pPr>
            <a:r>
              <a:rPr lang="en-US" altLang="zh-TW" dirty="0"/>
              <a:t>They are created by a special transaction that submits their bytecode to be recorded on the blockchain. Once they are created on the blockchain, </a:t>
            </a:r>
            <a:r>
              <a:rPr lang="en-US" altLang="zh-TW" dirty="0">
                <a:solidFill>
                  <a:srgbClr val="0000FF"/>
                </a:solidFill>
              </a:rPr>
              <a:t>they have an Ethereum address</a:t>
            </a:r>
            <a:r>
              <a:rPr lang="en-US" altLang="zh-TW" dirty="0"/>
              <a:t>, just like wallets.</a:t>
            </a:r>
          </a:p>
          <a:p>
            <a:pPr lvl="1" algn="just">
              <a:spcBef>
                <a:spcPts val="1200"/>
              </a:spcBef>
            </a:pPr>
            <a:r>
              <a:rPr lang="en-US" altLang="zh-TW" dirty="0"/>
              <a:t>Anytime someone sends a transaction to a contract address it causes the contract to run in the EVM, with the transaction as its input. </a:t>
            </a:r>
            <a:r>
              <a:rPr lang="en-US" altLang="zh-TW" dirty="0">
                <a:solidFill>
                  <a:srgbClr val="FF0000"/>
                </a:solidFill>
              </a:rPr>
              <a:t>Transactions sent to contract addresses may have </a:t>
            </a:r>
            <a:r>
              <a:rPr lang="en-US" altLang="zh-TW" dirty="0">
                <a:solidFill>
                  <a:srgbClr val="FF0000"/>
                </a:solidFill>
                <a:effectLst>
                  <a:outerShdw blurRad="38100" dist="38100" dir="2700000" algn="tl">
                    <a:srgbClr val="000000">
                      <a:alpha val="43137"/>
                    </a:srgbClr>
                  </a:outerShdw>
                </a:effectLst>
              </a:rPr>
              <a:t>ether</a:t>
            </a:r>
            <a:r>
              <a:rPr lang="en-US" altLang="zh-TW" dirty="0">
                <a:solidFill>
                  <a:srgbClr val="FF0000"/>
                </a:solidFill>
              </a:rPr>
              <a:t> or </a:t>
            </a:r>
            <a:r>
              <a:rPr lang="en-US" altLang="zh-TW" dirty="0">
                <a:solidFill>
                  <a:srgbClr val="FF0000"/>
                </a:solidFill>
                <a:effectLst>
                  <a:outerShdw blurRad="38100" dist="38100" dir="2700000" algn="tl">
                    <a:srgbClr val="000000">
                      <a:alpha val="43137"/>
                    </a:srgbClr>
                  </a:outerShdw>
                </a:effectLst>
              </a:rPr>
              <a:t>data</a:t>
            </a:r>
            <a:r>
              <a:rPr lang="en-US" altLang="zh-TW" dirty="0">
                <a:solidFill>
                  <a:srgbClr val="FF0000"/>
                </a:solidFill>
              </a:rPr>
              <a:t> or </a:t>
            </a:r>
            <a:r>
              <a:rPr lang="en-US" altLang="zh-TW" dirty="0">
                <a:solidFill>
                  <a:srgbClr val="FF0000"/>
                </a:solidFill>
                <a:effectLst>
                  <a:outerShdw blurRad="38100" dist="38100" dir="2700000" algn="tl">
                    <a:srgbClr val="000000">
                      <a:alpha val="43137"/>
                    </a:srgbClr>
                  </a:outerShdw>
                </a:effectLst>
              </a:rPr>
              <a:t>both</a:t>
            </a:r>
            <a:r>
              <a:rPr lang="en-US" altLang="zh-TW" dirty="0"/>
              <a:t>.</a:t>
            </a:r>
          </a:p>
          <a:p>
            <a:pPr lvl="1" algn="just">
              <a:spcBef>
                <a:spcPts val="1200"/>
              </a:spcBef>
            </a:pPr>
            <a:r>
              <a:rPr lang="en-US" altLang="zh-TW" dirty="0"/>
              <a:t>If they contain </a:t>
            </a:r>
            <a:r>
              <a:rPr lang="en-US" altLang="zh-TW" dirty="0">
                <a:solidFill>
                  <a:srgbClr val="0070C0"/>
                </a:solidFill>
              </a:rPr>
              <a:t>ether</a:t>
            </a:r>
            <a:r>
              <a:rPr lang="en-US" altLang="zh-TW" dirty="0"/>
              <a:t>, it is “</a:t>
            </a:r>
            <a:r>
              <a:rPr lang="en-US" altLang="zh-TW" dirty="0">
                <a:solidFill>
                  <a:srgbClr val="0070C0"/>
                </a:solidFill>
              </a:rPr>
              <a:t>deposited</a:t>
            </a:r>
            <a:r>
              <a:rPr lang="en-US" altLang="zh-TW" dirty="0"/>
              <a:t>”</a:t>
            </a:r>
            <a:r>
              <a:rPr lang="en-US" altLang="zh-TW" dirty="0">
                <a:solidFill>
                  <a:srgbClr val="0070C0"/>
                </a:solidFill>
              </a:rPr>
              <a:t> to the contract balance</a:t>
            </a:r>
            <a:r>
              <a:rPr lang="en-US" altLang="zh-TW" dirty="0"/>
              <a:t>.</a:t>
            </a:r>
          </a:p>
          <a:p>
            <a:pPr lvl="1" algn="just">
              <a:spcBef>
                <a:spcPts val="1200"/>
              </a:spcBef>
            </a:pPr>
            <a:r>
              <a:rPr lang="en-US" altLang="zh-TW" dirty="0"/>
              <a:t>If they contain </a:t>
            </a:r>
            <a:r>
              <a:rPr lang="en-US" altLang="zh-TW" dirty="0">
                <a:solidFill>
                  <a:srgbClr val="FF0000"/>
                </a:solidFill>
              </a:rPr>
              <a:t>data</a:t>
            </a:r>
            <a:r>
              <a:rPr lang="en-US" altLang="zh-TW" dirty="0"/>
              <a:t>, </a:t>
            </a:r>
            <a:r>
              <a:rPr lang="en-US" altLang="zh-TW" dirty="0">
                <a:solidFill>
                  <a:srgbClr val="FF0000"/>
                </a:solidFill>
              </a:rPr>
              <a:t>the data can specify a named function in the contract and call it, passing arguments to the function</a:t>
            </a:r>
            <a:r>
              <a:rPr lang="en-US" altLang="zh-TW" dirty="0"/>
              <a:t>.</a:t>
            </a:r>
          </a:p>
        </p:txBody>
      </p:sp>
      <p:sp>
        <p:nvSpPr>
          <p:cNvPr id="4" name="投影片編號版面配置區 3">
            <a:extLst>
              <a:ext uri="{FF2B5EF4-FFF2-40B4-BE49-F238E27FC236}">
                <a16:creationId xmlns:a16="http://schemas.microsoft.com/office/drawing/2014/main" id="{C457C923-28C9-4363-9424-3A0B8F4514DF}"/>
              </a:ext>
            </a:extLst>
          </p:cNvPr>
          <p:cNvSpPr>
            <a:spLocks noGrp="1"/>
          </p:cNvSpPr>
          <p:nvPr>
            <p:ph type="sldNum" sz="quarter" idx="12"/>
          </p:nvPr>
        </p:nvSpPr>
        <p:spPr/>
        <p:txBody>
          <a:bodyPr/>
          <a:lstStyle/>
          <a:p>
            <a:fld id="{8C04AE96-B1B9-4ED2-B3ED-30B2680CEC7B}" type="slidenum">
              <a:rPr lang="zh-TW" altLang="en-US" smtClean="0"/>
              <a:pPr/>
              <a:t>22</a:t>
            </a:fld>
            <a:endParaRPr lang="zh-TW" altLang="en-US"/>
          </a:p>
        </p:txBody>
      </p:sp>
    </p:spTree>
    <p:extLst>
      <p:ext uri="{BB962C8B-B14F-4D97-AF65-F5344CB8AC3E}">
        <p14:creationId xmlns:p14="http://schemas.microsoft.com/office/powerpoint/2010/main" val="8313286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64EE78-401D-4E01-9B64-E6C1E37E4EED}"/>
              </a:ext>
            </a:extLst>
          </p:cNvPr>
          <p:cNvSpPr>
            <a:spLocks noGrp="1"/>
          </p:cNvSpPr>
          <p:nvPr>
            <p:ph type="title"/>
          </p:nvPr>
        </p:nvSpPr>
        <p:spPr/>
        <p:txBody>
          <a:bodyPr/>
          <a:lstStyle/>
          <a:p>
            <a:r>
              <a:rPr lang="en-US" altLang="zh-TW" dirty="0"/>
              <a:t>Programming Smart Contracts (2/2)</a:t>
            </a:r>
            <a:endParaRPr lang="zh-TW" altLang="en-US" dirty="0"/>
          </a:p>
        </p:txBody>
      </p:sp>
      <p:sp>
        <p:nvSpPr>
          <p:cNvPr id="3" name="內容版面配置區 2">
            <a:extLst>
              <a:ext uri="{FF2B5EF4-FFF2-40B4-BE49-F238E27FC236}">
                <a16:creationId xmlns:a16="http://schemas.microsoft.com/office/drawing/2014/main" id="{8A7777A6-5612-40C8-B1BF-1E149D9B18C8}"/>
              </a:ext>
            </a:extLst>
          </p:cNvPr>
          <p:cNvSpPr>
            <a:spLocks noGrp="1"/>
          </p:cNvSpPr>
          <p:nvPr>
            <p:ph idx="1"/>
          </p:nvPr>
        </p:nvSpPr>
        <p:spPr>
          <a:xfrm>
            <a:off x="838200" y="1491916"/>
            <a:ext cx="10515600" cy="4685047"/>
          </a:xfrm>
        </p:spPr>
        <p:txBody>
          <a:bodyPr>
            <a:normAutofit/>
          </a:bodyPr>
          <a:lstStyle/>
          <a:p>
            <a:pPr algn="just"/>
            <a:r>
              <a:rPr lang="en-US" altLang="zh-TW" dirty="0"/>
              <a:t>Many different high-level languages can be used to write a contract and produce EVM bytecode. By far the dominant choice for smart contract programming is </a:t>
            </a:r>
            <a:r>
              <a:rPr lang="en-US" altLang="zh-TW" dirty="0">
                <a:solidFill>
                  <a:srgbClr val="0000FF"/>
                </a:solidFill>
              </a:rPr>
              <a:t>Solidity</a:t>
            </a:r>
            <a:r>
              <a:rPr lang="en-US" altLang="zh-TW" dirty="0"/>
              <a:t>.</a:t>
            </a:r>
          </a:p>
          <a:p>
            <a:pPr algn="just"/>
            <a:r>
              <a:rPr lang="en-US" altLang="zh-TW" dirty="0"/>
              <a:t>The Solidity compiler comes as a standalone executable, as part of various frameworks, and bundled in Integrated Development Environments (IDEs) such as </a:t>
            </a:r>
            <a:r>
              <a:rPr lang="en-US" altLang="zh-TW" dirty="0">
                <a:solidFill>
                  <a:srgbClr val="0000FF"/>
                </a:solidFill>
              </a:rPr>
              <a:t>Remix</a:t>
            </a:r>
            <a:r>
              <a:rPr lang="en-US" altLang="zh-TW" dirty="0"/>
              <a:t>.</a:t>
            </a:r>
          </a:p>
          <a:p>
            <a:pPr algn="just"/>
            <a:r>
              <a:rPr lang="en-US" altLang="zh-TW" dirty="0">
                <a:solidFill>
                  <a:srgbClr val="0000FF"/>
                </a:solidFill>
              </a:rPr>
              <a:t>Homework-1:</a:t>
            </a:r>
            <a:r>
              <a:rPr lang="en-US" altLang="zh-TW" dirty="0"/>
              <a:t> </a:t>
            </a:r>
            <a:r>
              <a:rPr lang="en-US" altLang="zh-TW" dirty="0">
                <a:solidFill>
                  <a:srgbClr val="FF0000"/>
                </a:solidFill>
              </a:rPr>
              <a:t>Programming a simple smart contract: </a:t>
            </a:r>
            <a:r>
              <a:rPr lang="en-US" altLang="zh-TW" dirty="0">
                <a:solidFill>
                  <a:srgbClr val="FF0000"/>
                </a:solidFill>
                <a:effectLst>
                  <a:outerShdw blurRad="38100" dist="38100" dir="2700000" algn="tl">
                    <a:srgbClr val="000000">
                      <a:alpha val="43137"/>
                    </a:srgbClr>
                  </a:outerShdw>
                </a:effectLst>
              </a:rPr>
              <a:t>Faucet</a:t>
            </a:r>
          </a:p>
        </p:txBody>
      </p:sp>
      <p:sp>
        <p:nvSpPr>
          <p:cNvPr id="4" name="投影片編號版面配置區 3">
            <a:extLst>
              <a:ext uri="{FF2B5EF4-FFF2-40B4-BE49-F238E27FC236}">
                <a16:creationId xmlns:a16="http://schemas.microsoft.com/office/drawing/2014/main" id="{C457C923-28C9-4363-9424-3A0B8F4514DF}"/>
              </a:ext>
            </a:extLst>
          </p:cNvPr>
          <p:cNvSpPr>
            <a:spLocks noGrp="1"/>
          </p:cNvSpPr>
          <p:nvPr>
            <p:ph type="sldNum" sz="quarter" idx="12"/>
          </p:nvPr>
        </p:nvSpPr>
        <p:spPr/>
        <p:txBody>
          <a:bodyPr/>
          <a:lstStyle/>
          <a:p>
            <a:fld id="{8C04AE96-B1B9-4ED2-B3ED-30B2680CEC7B}" type="slidenum">
              <a:rPr lang="zh-TW" altLang="en-US" smtClean="0"/>
              <a:pPr/>
              <a:t>23</a:t>
            </a:fld>
            <a:endParaRPr lang="zh-TW" altLang="en-US"/>
          </a:p>
        </p:txBody>
      </p:sp>
      <p:pic>
        <p:nvPicPr>
          <p:cNvPr id="1026" name="Picture 2" descr="Introduction To Solidity - DEV Community">
            <a:extLst>
              <a:ext uri="{FF2B5EF4-FFF2-40B4-BE49-F238E27FC236}">
                <a16:creationId xmlns:a16="http://schemas.microsoft.com/office/drawing/2014/main" id="{929BFC7A-7169-4DCD-9AAB-9C0FC64A89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02" t="8950" r="6507"/>
          <a:stretch/>
        </p:blipFill>
        <p:spPr bwMode="auto">
          <a:xfrm>
            <a:off x="5142118" y="4920016"/>
            <a:ext cx="2502570" cy="11255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eases · ethereum/remix-ide · GitHub">
            <a:extLst>
              <a:ext uri="{FF2B5EF4-FFF2-40B4-BE49-F238E27FC236}">
                <a16:creationId xmlns:a16="http://schemas.microsoft.com/office/drawing/2014/main" id="{1644C775-D39E-4B22-955F-61985004C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057" y="4945502"/>
            <a:ext cx="1181866" cy="112558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oney Miner - Ethereum Faucet by Aksim Permiakov">
            <a:extLst>
              <a:ext uri="{FF2B5EF4-FFF2-40B4-BE49-F238E27FC236}">
                <a16:creationId xmlns:a16="http://schemas.microsoft.com/office/drawing/2014/main" id="{EC1D14EE-9F85-45DC-A0B6-75F8D88B27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307" t="6459" r="17789" b="5079"/>
          <a:stretch/>
        </p:blipFill>
        <p:spPr bwMode="auto">
          <a:xfrm>
            <a:off x="9883292" y="4767157"/>
            <a:ext cx="1094613" cy="1491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1066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E0B9FAD-5339-4641-87D9-AB9AF4842FB2}"/>
              </a:ext>
            </a:extLst>
          </p:cNvPr>
          <p:cNvSpPr>
            <a:spLocks noGrp="1"/>
          </p:cNvSpPr>
          <p:nvPr>
            <p:ph type="title"/>
          </p:nvPr>
        </p:nvSpPr>
        <p:spPr/>
        <p:txBody>
          <a:bodyPr/>
          <a:lstStyle/>
          <a:p>
            <a:r>
              <a:rPr lang="en-US" altLang="zh-TW" dirty="0">
                <a:solidFill>
                  <a:srgbClr val="0070C0"/>
                </a:solidFill>
              </a:rPr>
              <a:t>Ethereum Clients </a:t>
            </a:r>
            <a:r>
              <a:rPr lang="en-US" altLang="zh-TW" dirty="0"/>
              <a:t>(1/5)</a:t>
            </a:r>
            <a:endParaRPr lang="zh-TW" altLang="en-US" dirty="0"/>
          </a:p>
        </p:txBody>
      </p:sp>
      <p:sp>
        <p:nvSpPr>
          <p:cNvPr id="3" name="內容版面配置區 2">
            <a:extLst>
              <a:ext uri="{FF2B5EF4-FFF2-40B4-BE49-F238E27FC236}">
                <a16:creationId xmlns:a16="http://schemas.microsoft.com/office/drawing/2014/main" id="{17EAA038-E3C3-46B4-8A71-9972C3AAE403}"/>
              </a:ext>
            </a:extLst>
          </p:cNvPr>
          <p:cNvSpPr>
            <a:spLocks noGrp="1"/>
          </p:cNvSpPr>
          <p:nvPr>
            <p:ph idx="1"/>
          </p:nvPr>
        </p:nvSpPr>
        <p:spPr/>
        <p:txBody>
          <a:bodyPr/>
          <a:lstStyle/>
          <a:p>
            <a:pPr algn="just">
              <a:spcBef>
                <a:spcPts val="1200"/>
              </a:spcBef>
            </a:pPr>
            <a:r>
              <a:rPr lang="en-US" altLang="zh-TW" dirty="0"/>
              <a:t>An Ethereum client is a software application that implements the Ethereum specification and communicates over the peer-to-peer network with other Ethereum clients.</a:t>
            </a:r>
          </a:p>
          <a:p>
            <a:pPr lvl="1" algn="just">
              <a:spcBef>
                <a:spcPts val="1200"/>
              </a:spcBef>
            </a:pPr>
            <a:r>
              <a:rPr lang="en-US" altLang="zh-TW" dirty="0"/>
              <a:t>Different Ethereum clients interoperate if they comply with the reference specification and the standardized communications protocols. </a:t>
            </a:r>
          </a:p>
          <a:p>
            <a:pPr lvl="1" algn="just">
              <a:spcBef>
                <a:spcPts val="1200"/>
              </a:spcBef>
            </a:pPr>
            <a:r>
              <a:rPr lang="en-US" altLang="zh-TW" dirty="0"/>
              <a:t>While these different clients are implemented by different teams and in different programming languages, they all "speak" the same protocol and follow the same rules. As such, they can all be used to operate and interact with the same Ethereum network.</a:t>
            </a:r>
          </a:p>
          <a:p>
            <a:pPr algn="just">
              <a:spcBef>
                <a:spcPts val="1200"/>
              </a:spcBef>
            </a:pPr>
            <a:r>
              <a:rPr lang="en-US" altLang="zh-TW" dirty="0"/>
              <a:t>As an open source project, Ethereum is developed by an open community of volunteers and can be modified by anyone.</a:t>
            </a:r>
            <a:endParaRPr lang="zh-TW" altLang="en-US" dirty="0"/>
          </a:p>
        </p:txBody>
      </p:sp>
      <p:sp>
        <p:nvSpPr>
          <p:cNvPr id="4" name="投影片編號版面配置區 3">
            <a:extLst>
              <a:ext uri="{FF2B5EF4-FFF2-40B4-BE49-F238E27FC236}">
                <a16:creationId xmlns:a16="http://schemas.microsoft.com/office/drawing/2014/main" id="{3CBA8AFF-B962-4FEC-BFDD-A0E49EB8CBBE}"/>
              </a:ext>
            </a:extLst>
          </p:cNvPr>
          <p:cNvSpPr>
            <a:spLocks noGrp="1"/>
          </p:cNvSpPr>
          <p:nvPr>
            <p:ph type="sldNum" sz="quarter" idx="12"/>
          </p:nvPr>
        </p:nvSpPr>
        <p:spPr/>
        <p:txBody>
          <a:bodyPr/>
          <a:lstStyle/>
          <a:p>
            <a:fld id="{8C04AE96-B1B9-4ED2-B3ED-30B2680CEC7B}" type="slidenum">
              <a:rPr lang="zh-TW" altLang="en-US" smtClean="0"/>
              <a:pPr/>
              <a:t>24</a:t>
            </a:fld>
            <a:endParaRPr lang="zh-TW" altLang="en-US"/>
          </a:p>
        </p:txBody>
      </p:sp>
    </p:spTree>
    <p:extLst>
      <p:ext uri="{BB962C8B-B14F-4D97-AF65-F5344CB8AC3E}">
        <p14:creationId xmlns:p14="http://schemas.microsoft.com/office/powerpoint/2010/main" val="2387435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66DA13B-0531-49EE-9119-E713C934A06F}"/>
              </a:ext>
            </a:extLst>
          </p:cNvPr>
          <p:cNvSpPr>
            <a:spLocks noGrp="1"/>
          </p:cNvSpPr>
          <p:nvPr>
            <p:ph type="title"/>
          </p:nvPr>
        </p:nvSpPr>
        <p:spPr/>
        <p:txBody>
          <a:bodyPr/>
          <a:lstStyle/>
          <a:p>
            <a:r>
              <a:rPr lang="en-US" altLang="zh-TW" dirty="0"/>
              <a:t>Ethereum Clients (2/5)</a:t>
            </a:r>
            <a:endParaRPr lang="zh-TW" altLang="en-US" dirty="0"/>
          </a:p>
        </p:txBody>
      </p:sp>
      <p:sp>
        <p:nvSpPr>
          <p:cNvPr id="3" name="內容版面配置區 2">
            <a:extLst>
              <a:ext uri="{FF2B5EF4-FFF2-40B4-BE49-F238E27FC236}">
                <a16:creationId xmlns:a16="http://schemas.microsoft.com/office/drawing/2014/main" id="{D634B21A-90DB-4D79-BFDF-9EACE836C3FB}"/>
              </a:ext>
            </a:extLst>
          </p:cNvPr>
          <p:cNvSpPr>
            <a:spLocks noGrp="1"/>
          </p:cNvSpPr>
          <p:nvPr>
            <p:ph idx="1"/>
          </p:nvPr>
        </p:nvSpPr>
        <p:spPr>
          <a:xfrm>
            <a:off x="838200" y="1488333"/>
            <a:ext cx="10515600" cy="4748838"/>
          </a:xfrm>
        </p:spPr>
        <p:txBody>
          <a:bodyPr>
            <a:normAutofit/>
          </a:bodyPr>
          <a:lstStyle/>
          <a:p>
            <a:pPr algn="just">
              <a:spcBef>
                <a:spcPts val="1200"/>
              </a:spcBef>
            </a:pPr>
            <a:r>
              <a:rPr lang="en-US" altLang="zh-TW" dirty="0"/>
              <a:t>Ethereum is defined by a formal specification called the “Yellow Paper”</a:t>
            </a:r>
          </a:p>
          <a:p>
            <a:pPr lvl="1" algn="just">
              <a:spcBef>
                <a:spcPts val="1200"/>
              </a:spcBef>
            </a:pPr>
            <a:r>
              <a:rPr lang="en-US" altLang="zh-TW" dirty="0"/>
              <a:t>This is in contrast to, for example, Bitcoin, which is not defined in any formal way. Bitcoin’s “specification” is the reference implementation Bitcoin Core.</a:t>
            </a:r>
          </a:p>
          <a:p>
            <a:pPr lvl="1" algn="just">
              <a:spcBef>
                <a:spcPts val="1200"/>
              </a:spcBef>
            </a:pPr>
            <a:r>
              <a:rPr lang="en-US" altLang="zh-TW" dirty="0"/>
              <a:t>Ethereum’s specification, in addition to various </a:t>
            </a:r>
            <a:r>
              <a:rPr lang="en-US" altLang="zh-TW" dirty="0">
                <a:solidFill>
                  <a:srgbClr val="0000FF"/>
                </a:solidFill>
              </a:rPr>
              <a:t>Ethereum Improvement Proposals</a:t>
            </a:r>
            <a:r>
              <a:rPr lang="en-US" altLang="zh-TW" dirty="0"/>
              <a:t>, defines the standard behavior of an Ethereum client.</a:t>
            </a:r>
          </a:p>
          <a:p>
            <a:pPr lvl="1" algn="just">
              <a:spcBef>
                <a:spcPts val="1200"/>
              </a:spcBef>
            </a:pPr>
            <a:r>
              <a:rPr lang="en-US" altLang="zh-TW" dirty="0"/>
              <a:t>There exist </a:t>
            </a:r>
            <a:r>
              <a:rPr lang="en-US" altLang="zh-TW" dirty="0">
                <a:solidFill>
                  <a:srgbClr val="0070C0"/>
                </a:solidFill>
              </a:rPr>
              <a:t>a variety of Ethereum-based networks</a:t>
            </a:r>
            <a:r>
              <a:rPr lang="en-US" altLang="zh-TW" dirty="0"/>
              <a:t> that largely conform to the formal specification defined in the Ethereum Yellow Paper, but which may or may not interoperate with each other. Ethereum-based networks include Ethereum, Ethereum Classic, Ella, Expanse, </a:t>
            </a:r>
            <a:r>
              <a:rPr lang="en-US" altLang="zh-TW" dirty="0" err="1"/>
              <a:t>Ubiq</a:t>
            </a:r>
            <a:r>
              <a:rPr lang="en-US" altLang="zh-TW" dirty="0"/>
              <a:t>, </a:t>
            </a:r>
            <a:r>
              <a:rPr lang="en-US" altLang="zh-TW" dirty="0" err="1"/>
              <a:t>Musicoin</a:t>
            </a:r>
            <a:r>
              <a:rPr lang="en-US" altLang="zh-TW" dirty="0"/>
              <a:t>, and many others.</a:t>
            </a:r>
          </a:p>
        </p:txBody>
      </p:sp>
      <p:sp>
        <p:nvSpPr>
          <p:cNvPr id="4" name="投影片編號版面配置區 3">
            <a:extLst>
              <a:ext uri="{FF2B5EF4-FFF2-40B4-BE49-F238E27FC236}">
                <a16:creationId xmlns:a16="http://schemas.microsoft.com/office/drawing/2014/main" id="{95DEB370-55C8-4A8C-9444-FF7EE8ABDEB0}"/>
              </a:ext>
            </a:extLst>
          </p:cNvPr>
          <p:cNvSpPr>
            <a:spLocks noGrp="1"/>
          </p:cNvSpPr>
          <p:nvPr>
            <p:ph type="sldNum" sz="quarter" idx="12"/>
          </p:nvPr>
        </p:nvSpPr>
        <p:spPr/>
        <p:txBody>
          <a:bodyPr/>
          <a:lstStyle/>
          <a:p>
            <a:fld id="{8C04AE96-B1B9-4ED2-B3ED-30B2680CEC7B}" type="slidenum">
              <a:rPr lang="zh-TW" altLang="en-US" smtClean="0"/>
              <a:pPr/>
              <a:t>25</a:t>
            </a:fld>
            <a:endParaRPr lang="zh-TW" altLang="en-US"/>
          </a:p>
        </p:txBody>
      </p:sp>
      <p:grpSp>
        <p:nvGrpSpPr>
          <p:cNvPr id="6" name="群組 5">
            <a:extLst>
              <a:ext uri="{FF2B5EF4-FFF2-40B4-BE49-F238E27FC236}">
                <a16:creationId xmlns:a16="http://schemas.microsoft.com/office/drawing/2014/main" id="{E1BC0085-2E0D-4E85-8E8C-630417B78FA2}"/>
              </a:ext>
            </a:extLst>
          </p:cNvPr>
          <p:cNvGrpSpPr/>
          <p:nvPr/>
        </p:nvGrpSpPr>
        <p:grpSpPr>
          <a:xfrm>
            <a:off x="2303520" y="5181750"/>
            <a:ext cx="8077514" cy="1318662"/>
            <a:chOff x="1084447" y="4566064"/>
            <a:chExt cx="10023106" cy="1636282"/>
          </a:xfrm>
        </p:grpSpPr>
        <p:pic>
          <p:nvPicPr>
            <p:cNvPr id="7" name="圖片 6">
              <a:extLst>
                <a:ext uri="{FF2B5EF4-FFF2-40B4-BE49-F238E27FC236}">
                  <a16:creationId xmlns:a16="http://schemas.microsoft.com/office/drawing/2014/main" id="{AFA1BBF0-00B9-4298-A056-56340B46F6AA}"/>
                </a:ext>
              </a:extLst>
            </p:cNvPr>
            <p:cNvPicPr>
              <a:picLocks noChangeAspect="1"/>
            </p:cNvPicPr>
            <p:nvPr/>
          </p:nvPicPr>
          <p:blipFill rotWithShape="1">
            <a:blip r:embed="rId2">
              <a:extLst>
                <a:ext uri="{28A0092B-C50C-407E-A947-70E740481C1C}">
                  <a14:useLocalDpi xmlns:a14="http://schemas.microsoft.com/office/drawing/2010/main" val="0"/>
                </a:ext>
              </a:extLst>
            </a:blip>
            <a:srcRect l="18016" t="6100" r="17013" b="3152"/>
            <a:stretch/>
          </p:blipFill>
          <p:spPr>
            <a:xfrm>
              <a:off x="1084447" y="4566064"/>
              <a:ext cx="1171485" cy="1636282"/>
            </a:xfrm>
            <a:prstGeom prst="rect">
              <a:avLst/>
            </a:prstGeom>
          </p:spPr>
        </p:pic>
        <p:pic>
          <p:nvPicPr>
            <p:cNvPr id="8" name="圖片 7">
              <a:extLst>
                <a:ext uri="{FF2B5EF4-FFF2-40B4-BE49-F238E27FC236}">
                  <a16:creationId xmlns:a16="http://schemas.microsoft.com/office/drawing/2014/main" id="{FDF75D42-B007-4E32-B16B-D38B43C29941}"/>
                </a:ext>
              </a:extLst>
            </p:cNvPr>
            <p:cNvPicPr>
              <a:picLocks noChangeAspect="1"/>
            </p:cNvPicPr>
            <p:nvPr/>
          </p:nvPicPr>
          <p:blipFill>
            <a:blip r:embed="rId3"/>
            <a:stretch>
              <a:fillRect/>
            </a:stretch>
          </p:blipFill>
          <p:spPr>
            <a:xfrm>
              <a:off x="2463187" y="4733419"/>
              <a:ext cx="2649175" cy="1057782"/>
            </a:xfrm>
            <a:prstGeom prst="rect">
              <a:avLst/>
            </a:prstGeom>
          </p:spPr>
        </p:pic>
        <p:pic>
          <p:nvPicPr>
            <p:cNvPr id="9" name="圖片 8">
              <a:extLst>
                <a:ext uri="{FF2B5EF4-FFF2-40B4-BE49-F238E27FC236}">
                  <a16:creationId xmlns:a16="http://schemas.microsoft.com/office/drawing/2014/main" id="{85FB473E-8B18-445A-A6BE-48CDD4967D91}"/>
                </a:ext>
              </a:extLst>
            </p:cNvPr>
            <p:cNvPicPr>
              <a:picLocks noChangeAspect="1"/>
            </p:cNvPicPr>
            <p:nvPr/>
          </p:nvPicPr>
          <p:blipFill>
            <a:blip r:embed="rId4"/>
            <a:stretch>
              <a:fillRect/>
            </a:stretch>
          </p:blipFill>
          <p:spPr>
            <a:xfrm>
              <a:off x="5258640" y="4733419"/>
              <a:ext cx="1652368" cy="1112532"/>
            </a:xfrm>
            <a:prstGeom prst="rect">
              <a:avLst/>
            </a:prstGeom>
          </p:spPr>
        </p:pic>
        <p:pic>
          <p:nvPicPr>
            <p:cNvPr id="10" name="圖片 9">
              <a:extLst>
                <a:ext uri="{FF2B5EF4-FFF2-40B4-BE49-F238E27FC236}">
                  <a16:creationId xmlns:a16="http://schemas.microsoft.com/office/drawing/2014/main" id="{F1359A1C-1319-4FA3-9A6E-EFC13586B561}"/>
                </a:ext>
              </a:extLst>
            </p:cNvPr>
            <p:cNvPicPr>
              <a:picLocks noChangeAspect="1"/>
            </p:cNvPicPr>
            <p:nvPr/>
          </p:nvPicPr>
          <p:blipFill>
            <a:blip r:embed="rId5"/>
            <a:stretch>
              <a:fillRect/>
            </a:stretch>
          </p:blipFill>
          <p:spPr>
            <a:xfrm>
              <a:off x="7322937" y="4692616"/>
              <a:ext cx="1124246" cy="1155475"/>
            </a:xfrm>
            <a:prstGeom prst="rect">
              <a:avLst/>
            </a:prstGeom>
          </p:spPr>
        </p:pic>
        <p:pic>
          <p:nvPicPr>
            <p:cNvPr id="11" name="圖片 10">
              <a:extLst>
                <a:ext uri="{FF2B5EF4-FFF2-40B4-BE49-F238E27FC236}">
                  <a16:creationId xmlns:a16="http://schemas.microsoft.com/office/drawing/2014/main" id="{976F7C3A-DBB6-4906-B820-38CA3032281D}"/>
                </a:ext>
              </a:extLst>
            </p:cNvPr>
            <p:cNvPicPr>
              <a:picLocks noChangeAspect="1"/>
            </p:cNvPicPr>
            <p:nvPr/>
          </p:nvPicPr>
          <p:blipFill rotWithShape="1">
            <a:blip r:embed="rId6">
              <a:extLst>
                <a:ext uri="{28A0092B-C50C-407E-A947-70E740481C1C}">
                  <a14:useLocalDpi xmlns:a14="http://schemas.microsoft.com/office/drawing/2010/main" val="0"/>
                </a:ext>
              </a:extLst>
            </a:blip>
            <a:srcRect l="5994" r="8855"/>
            <a:stretch/>
          </p:blipFill>
          <p:spPr>
            <a:xfrm>
              <a:off x="8739738" y="4733419"/>
              <a:ext cx="2367815" cy="1033104"/>
            </a:xfrm>
            <a:prstGeom prst="rect">
              <a:avLst/>
            </a:prstGeom>
          </p:spPr>
        </p:pic>
      </p:grpSp>
    </p:spTree>
    <p:extLst>
      <p:ext uri="{BB962C8B-B14F-4D97-AF65-F5344CB8AC3E}">
        <p14:creationId xmlns:p14="http://schemas.microsoft.com/office/powerpoint/2010/main" val="21349363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66DA13B-0531-49EE-9119-E713C934A06F}"/>
              </a:ext>
            </a:extLst>
          </p:cNvPr>
          <p:cNvSpPr>
            <a:spLocks noGrp="1"/>
          </p:cNvSpPr>
          <p:nvPr>
            <p:ph type="title"/>
          </p:nvPr>
        </p:nvSpPr>
        <p:spPr/>
        <p:txBody>
          <a:bodyPr/>
          <a:lstStyle/>
          <a:p>
            <a:r>
              <a:rPr lang="en-US" altLang="zh-TW" dirty="0"/>
              <a:t>Ethereum Clients (3/5)</a:t>
            </a:r>
            <a:endParaRPr lang="zh-TW" altLang="en-US" dirty="0"/>
          </a:p>
        </p:txBody>
      </p:sp>
      <p:sp>
        <p:nvSpPr>
          <p:cNvPr id="3" name="內容版面配置區 2">
            <a:extLst>
              <a:ext uri="{FF2B5EF4-FFF2-40B4-BE49-F238E27FC236}">
                <a16:creationId xmlns:a16="http://schemas.microsoft.com/office/drawing/2014/main" id="{D634B21A-90DB-4D79-BFDF-9EACE836C3FB}"/>
              </a:ext>
            </a:extLst>
          </p:cNvPr>
          <p:cNvSpPr>
            <a:spLocks noGrp="1"/>
          </p:cNvSpPr>
          <p:nvPr>
            <p:ph idx="1"/>
          </p:nvPr>
        </p:nvSpPr>
        <p:spPr>
          <a:xfrm>
            <a:off x="838200" y="1488333"/>
            <a:ext cx="10515600" cy="4748838"/>
          </a:xfrm>
        </p:spPr>
        <p:txBody>
          <a:bodyPr>
            <a:normAutofit/>
          </a:bodyPr>
          <a:lstStyle/>
          <a:p>
            <a:pPr lvl="1" algn="just">
              <a:spcBef>
                <a:spcPts val="1200"/>
              </a:spcBef>
            </a:pPr>
            <a:r>
              <a:rPr lang="en-US" altLang="zh-TW" dirty="0"/>
              <a:t>While mostly compatible at the protocol level, these networks often have features or attributes that require maintainers of Ethereum client software to make small changes in order to support each network. </a:t>
            </a:r>
            <a:r>
              <a:rPr lang="en-US" altLang="zh-TW" dirty="0">
                <a:solidFill>
                  <a:srgbClr val="0070C0"/>
                </a:solidFill>
              </a:rPr>
              <a:t>Because of this, not every version of Ethereum client software runs every Ethereum-based blockchain</a:t>
            </a:r>
            <a:r>
              <a:rPr lang="en-US" altLang="zh-TW" dirty="0"/>
              <a:t>.</a:t>
            </a:r>
          </a:p>
          <a:p>
            <a:pPr algn="just">
              <a:spcBef>
                <a:spcPts val="1200"/>
              </a:spcBef>
            </a:pPr>
            <a:r>
              <a:rPr lang="en-US" altLang="zh-TW" sz="2700" dirty="0"/>
              <a:t>Most Common clients: </a:t>
            </a:r>
            <a:r>
              <a:rPr lang="en-US" altLang="zh-TW" sz="2700" dirty="0" err="1">
                <a:solidFill>
                  <a:srgbClr val="FF0000"/>
                </a:solidFill>
              </a:rPr>
              <a:t>Geth</a:t>
            </a:r>
            <a:r>
              <a:rPr lang="en-US" altLang="zh-TW" sz="2700" dirty="0">
                <a:solidFill>
                  <a:srgbClr val="0070C0"/>
                </a:solidFill>
              </a:rPr>
              <a:t> </a:t>
            </a:r>
            <a:r>
              <a:rPr lang="en-US" altLang="zh-TW" sz="2700" dirty="0"/>
              <a:t>(</a:t>
            </a:r>
            <a:r>
              <a:rPr lang="en-US" altLang="zh-TW" sz="2700" dirty="0">
                <a:solidFill>
                  <a:srgbClr val="FF0000"/>
                </a:solidFill>
              </a:rPr>
              <a:t>Go Ethereum</a:t>
            </a:r>
            <a:r>
              <a:rPr lang="en-US" altLang="zh-TW" sz="2700" dirty="0"/>
              <a:t>) and </a:t>
            </a:r>
            <a:r>
              <a:rPr lang="en-US" altLang="zh-TW" sz="2700" dirty="0">
                <a:solidFill>
                  <a:srgbClr val="0000FF"/>
                </a:solidFill>
              </a:rPr>
              <a:t>Parity</a:t>
            </a:r>
            <a:r>
              <a:rPr lang="en-US" altLang="zh-TW" sz="2700" dirty="0"/>
              <a:t> (</a:t>
            </a:r>
            <a:r>
              <a:rPr lang="en-US" altLang="zh-TW" sz="2700" dirty="0" err="1">
                <a:solidFill>
                  <a:srgbClr val="0000FF"/>
                </a:solidFill>
              </a:rPr>
              <a:t>OpenEthereum</a:t>
            </a:r>
            <a:r>
              <a:rPr lang="en-US" altLang="zh-TW" sz="2700" dirty="0"/>
              <a:t>)</a:t>
            </a:r>
          </a:p>
          <a:p>
            <a:pPr lvl="1" algn="just">
              <a:spcBef>
                <a:spcPts val="1200"/>
              </a:spcBef>
            </a:pPr>
            <a:r>
              <a:rPr lang="en-US" altLang="zh-TW" dirty="0">
                <a:hlinkClick r:id="rId2"/>
              </a:rPr>
              <a:t>Should I Run a Full Node?</a:t>
            </a:r>
            <a:r>
              <a:rPr lang="en-US" altLang="zh-TW" dirty="0"/>
              <a:t> (</a:t>
            </a:r>
            <a:r>
              <a:rPr lang="en-US" altLang="zh-TW" dirty="0">
                <a:hlinkClick r:id="rId3"/>
              </a:rPr>
              <a:t>Hardware Requirements</a:t>
            </a:r>
            <a:r>
              <a:rPr lang="en-US" altLang="zh-TW" dirty="0"/>
              <a:t>)</a:t>
            </a:r>
          </a:p>
          <a:p>
            <a:pPr algn="just">
              <a:spcBef>
                <a:spcPts val="1200"/>
              </a:spcBef>
            </a:pPr>
            <a:r>
              <a:rPr lang="en-US" altLang="zh-TW" dirty="0"/>
              <a:t>The JSON-RPC Interface</a:t>
            </a:r>
          </a:p>
          <a:p>
            <a:pPr lvl="1" algn="just">
              <a:spcBef>
                <a:spcPts val="1200"/>
              </a:spcBef>
            </a:pPr>
            <a:r>
              <a:rPr lang="en-US" altLang="zh-TW" dirty="0"/>
              <a:t>Ethereum clients offer an application programming interface and a set of Remote Procedure Call (RPC) commands, which are encoded as JavaScript Object Notation (JSON).</a:t>
            </a:r>
          </a:p>
          <a:p>
            <a:pPr lvl="1" algn="just">
              <a:spcBef>
                <a:spcPts val="1200"/>
              </a:spcBef>
            </a:pPr>
            <a:endParaRPr lang="en-US" altLang="zh-TW" dirty="0"/>
          </a:p>
        </p:txBody>
      </p:sp>
      <p:sp>
        <p:nvSpPr>
          <p:cNvPr id="4" name="投影片編號版面配置區 3">
            <a:extLst>
              <a:ext uri="{FF2B5EF4-FFF2-40B4-BE49-F238E27FC236}">
                <a16:creationId xmlns:a16="http://schemas.microsoft.com/office/drawing/2014/main" id="{95DEB370-55C8-4A8C-9444-FF7EE8ABDEB0}"/>
              </a:ext>
            </a:extLst>
          </p:cNvPr>
          <p:cNvSpPr>
            <a:spLocks noGrp="1"/>
          </p:cNvSpPr>
          <p:nvPr>
            <p:ph type="sldNum" sz="quarter" idx="12"/>
          </p:nvPr>
        </p:nvSpPr>
        <p:spPr/>
        <p:txBody>
          <a:bodyPr/>
          <a:lstStyle/>
          <a:p>
            <a:fld id="{8C04AE96-B1B9-4ED2-B3ED-30B2680CEC7B}" type="slidenum">
              <a:rPr lang="zh-TW" altLang="en-US" smtClean="0"/>
              <a:pPr/>
              <a:t>26</a:t>
            </a:fld>
            <a:endParaRPr lang="zh-TW" altLang="en-US"/>
          </a:p>
        </p:txBody>
      </p:sp>
    </p:spTree>
    <p:extLst>
      <p:ext uri="{BB962C8B-B14F-4D97-AF65-F5344CB8AC3E}">
        <p14:creationId xmlns:p14="http://schemas.microsoft.com/office/powerpoint/2010/main" val="37191246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8323AF-87F2-48A9-B0E3-05B2DC1C678B}"/>
              </a:ext>
            </a:extLst>
          </p:cNvPr>
          <p:cNvSpPr>
            <a:spLocks noGrp="1"/>
          </p:cNvSpPr>
          <p:nvPr>
            <p:ph type="title"/>
          </p:nvPr>
        </p:nvSpPr>
        <p:spPr/>
        <p:txBody>
          <a:bodyPr/>
          <a:lstStyle/>
          <a:p>
            <a:r>
              <a:rPr lang="en-US" altLang="zh-TW" dirty="0"/>
              <a:t>Ethereum Clients (4/5)</a:t>
            </a:r>
            <a:endParaRPr lang="zh-TW" altLang="en-US" dirty="0"/>
          </a:p>
        </p:txBody>
      </p:sp>
      <p:sp>
        <p:nvSpPr>
          <p:cNvPr id="3" name="內容版面配置區 2">
            <a:extLst>
              <a:ext uri="{FF2B5EF4-FFF2-40B4-BE49-F238E27FC236}">
                <a16:creationId xmlns:a16="http://schemas.microsoft.com/office/drawing/2014/main" id="{8DB0D3A9-C4B6-4369-99A3-088328FD8624}"/>
              </a:ext>
            </a:extLst>
          </p:cNvPr>
          <p:cNvSpPr>
            <a:spLocks noGrp="1"/>
          </p:cNvSpPr>
          <p:nvPr>
            <p:ph idx="1"/>
          </p:nvPr>
        </p:nvSpPr>
        <p:spPr>
          <a:xfrm>
            <a:off x="838200" y="1488332"/>
            <a:ext cx="10515600" cy="4868018"/>
          </a:xfrm>
        </p:spPr>
        <p:txBody>
          <a:bodyPr>
            <a:normAutofit/>
          </a:bodyPr>
          <a:lstStyle/>
          <a:p>
            <a:pPr algn="just">
              <a:spcBef>
                <a:spcPts val="1200"/>
              </a:spcBef>
            </a:pPr>
            <a:r>
              <a:rPr lang="en-US" altLang="zh-TW" dirty="0">
                <a:solidFill>
                  <a:srgbClr val="0000FF"/>
                </a:solidFill>
              </a:rPr>
              <a:t>Public Testnet </a:t>
            </a:r>
            <a:r>
              <a:rPr lang="en-US" altLang="zh-TW" dirty="0"/>
              <a:t>Advantages and </a:t>
            </a:r>
            <a:r>
              <a:rPr lang="en-US" altLang="zh-TW" dirty="0">
                <a:solidFill>
                  <a:srgbClr val="0070C0"/>
                </a:solidFill>
              </a:rPr>
              <a:t>Disadvantages</a:t>
            </a:r>
          </a:p>
          <a:p>
            <a:pPr lvl="1" algn="just">
              <a:spcBef>
                <a:spcPts val="1200"/>
              </a:spcBef>
            </a:pPr>
            <a:r>
              <a:rPr lang="en-US" altLang="zh-TW" dirty="0"/>
              <a:t>There are some aspects of a public blockchain that you cannot test realistically on a testnet. For example, transaction fees, although necessary to send transactions, are not a consideration on a testnet, since gas is free.</a:t>
            </a:r>
          </a:p>
          <a:p>
            <a:pPr lvl="1" algn="just">
              <a:spcBef>
                <a:spcPts val="1200"/>
              </a:spcBef>
            </a:pPr>
            <a:r>
              <a:rPr lang="en-US" altLang="zh-TW" dirty="0"/>
              <a:t>Further, the testnets do not experience network congestion like the public </a:t>
            </a:r>
            <a:r>
              <a:rPr lang="en-US" altLang="zh-TW" dirty="0">
                <a:solidFill>
                  <a:srgbClr val="FF0000"/>
                </a:solidFill>
              </a:rPr>
              <a:t>mainnet</a:t>
            </a:r>
            <a:r>
              <a:rPr lang="en-US" altLang="zh-TW" dirty="0"/>
              <a:t> sometimes does.</a:t>
            </a:r>
          </a:p>
          <a:p>
            <a:pPr algn="just">
              <a:spcBef>
                <a:spcPts val="1200"/>
              </a:spcBef>
            </a:pPr>
            <a:r>
              <a:rPr lang="en-US" altLang="zh-TW" dirty="0">
                <a:solidFill>
                  <a:srgbClr val="0000FF"/>
                </a:solidFill>
              </a:rPr>
              <a:t>Local Blockchain Simulation </a:t>
            </a:r>
            <a:r>
              <a:rPr lang="en-US" altLang="zh-TW" dirty="0">
                <a:solidFill>
                  <a:srgbClr val="0070C0"/>
                </a:solidFill>
              </a:rPr>
              <a:t>Advantages</a:t>
            </a:r>
            <a:r>
              <a:rPr lang="en-US" altLang="zh-TW" dirty="0"/>
              <a:t> and Disadvantages</a:t>
            </a:r>
          </a:p>
          <a:p>
            <a:pPr lvl="1" algn="just">
              <a:spcBef>
                <a:spcPts val="1200"/>
              </a:spcBef>
            </a:pPr>
            <a:r>
              <a:rPr lang="en-US" altLang="zh-TW" dirty="0"/>
              <a:t>For many testing purposes, the best option is to launch a single-instance private blockchain. Ganache (formerly named </a:t>
            </a:r>
            <a:r>
              <a:rPr lang="en-US" altLang="zh-TW" dirty="0" err="1"/>
              <a:t>testrpc</a:t>
            </a:r>
            <a:r>
              <a:rPr lang="en-US" altLang="zh-TW" dirty="0"/>
              <a:t>) is one of the most popular local blockchain simulations that you can interact with, without any other participants.</a:t>
            </a:r>
            <a:endParaRPr lang="zh-TW" altLang="en-US" dirty="0"/>
          </a:p>
        </p:txBody>
      </p:sp>
      <p:sp>
        <p:nvSpPr>
          <p:cNvPr id="4" name="投影片編號版面配置區 3">
            <a:extLst>
              <a:ext uri="{FF2B5EF4-FFF2-40B4-BE49-F238E27FC236}">
                <a16:creationId xmlns:a16="http://schemas.microsoft.com/office/drawing/2014/main" id="{F420995D-66E3-4B1C-8F1B-4EB390B04CFB}"/>
              </a:ext>
            </a:extLst>
          </p:cNvPr>
          <p:cNvSpPr>
            <a:spLocks noGrp="1"/>
          </p:cNvSpPr>
          <p:nvPr>
            <p:ph type="sldNum" sz="quarter" idx="12"/>
          </p:nvPr>
        </p:nvSpPr>
        <p:spPr/>
        <p:txBody>
          <a:bodyPr/>
          <a:lstStyle/>
          <a:p>
            <a:fld id="{8C04AE96-B1B9-4ED2-B3ED-30B2680CEC7B}" type="slidenum">
              <a:rPr lang="zh-TW" altLang="en-US" smtClean="0"/>
              <a:pPr/>
              <a:t>27</a:t>
            </a:fld>
            <a:endParaRPr lang="zh-TW" altLang="en-US"/>
          </a:p>
        </p:txBody>
      </p:sp>
    </p:spTree>
    <p:extLst>
      <p:ext uri="{BB962C8B-B14F-4D97-AF65-F5344CB8AC3E}">
        <p14:creationId xmlns:p14="http://schemas.microsoft.com/office/powerpoint/2010/main" val="20553472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B9CB075-EDC0-4052-A52D-EC521DF85621}"/>
              </a:ext>
            </a:extLst>
          </p:cNvPr>
          <p:cNvSpPr>
            <a:spLocks noGrp="1"/>
          </p:cNvSpPr>
          <p:nvPr>
            <p:ph type="title"/>
          </p:nvPr>
        </p:nvSpPr>
        <p:spPr/>
        <p:txBody>
          <a:bodyPr/>
          <a:lstStyle/>
          <a:p>
            <a:r>
              <a:rPr lang="en-US" altLang="zh-TW" dirty="0"/>
              <a:t>Ethereum Clients (5/5)</a:t>
            </a:r>
            <a:endParaRPr lang="zh-TW" altLang="en-US" dirty="0"/>
          </a:p>
        </p:txBody>
      </p:sp>
      <p:sp>
        <p:nvSpPr>
          <p:cNvPr id="3" name="內容版面配置區 2">
            <a:extLst>
              <a:ext uri="{FF2B5EF4-FFF2-40B4-BE49-F238E27FC236}">
                <a16:creationId xmlns:a16="http://schemas.microsoft.com/office/drawing/2014/main" id="{88A45984-1E51-422F-A4C6-4D4EA45AC8BC}"/>
              </a:ext>
            </a:extLst>
          </p:cNvPr>
          <p:cNvSpPr>
            <a:spLocks noGrp="1"/>
          </p:cNvSpPr>
          <p:nvPr>
            <p:ph idx="1"/>
          </p:nvPr>
        </p:nvSpPr>
        <p:spPr>
          <a:xfrm>
            <a:off x="838200" y="1488332"/>
            <a:ext cx="10515600" cy="4868018"/>
          </a:xfrm>
        </p:spPr>
        <p:txBody>
          <a:bodyPr>
            <a:normAutofit/>
          </a:bodyPr>
          <a:lstStyle/>
          <a:p>
            <a:pPr algn="just">
              <a:spcBef>
                <a:spcPts val="1200"/>
              </a:spcBef>
            </a:pPr>
            <a:r>
              <a:rPr lang="en-US" altLang="zh-TW" dirty="0">
                <a:solidFill>
                  <a:srgbClr val="0070C0"/>
                </a:solidFill>
              </a:rPr>
              <a:t>Remote Ethereum Clients</a:t>
            </a:r>
          </a:p>
          <a:p>
            <a:pPr lvl="1" algn="just">
              <a:spcBef>
                <a:spcPts val="1200"/>
              </a:spcBef>
            </a:pPr>
            <a:r>
              <a:rPr lang="en-US" altLang="zh-TW" dirty="0">
                <a:solidFill>
                  <a:srgbClr val="0070C0"/>
                </a:solidFill>
              </a:rPr>
              <a:t>Remote clients offer a subset of the functionality of a full client</a:t>
            </a:r>
            <a:r>
              <a:rPr lang="en-US" altLang="zh-TW" dirty="0"/>
              <a:t>. They do not store the full Ethereum blockchain, so they are faster to set up and require far less data storage. </a:t>
            </a:r>
          </a:p>
          <a:p>
            <a:pPr lvl="1" algn="just">
              <a:spcBef>
                <a:spcPts val="1200"/>
              </a:spcBef>
            </a:pPr>
            <a:r>
              <a:rPr lang="en-US" altLang="zh-TW" dirty="0"/>
              <a:t>Remote clients do not validate block headers or transactions. They entirely trust a full client to give them access to the blockchain, and hence lose significant security and anonymity guarantees.</a:t>
            </a:r>
          </a:p>
          <a:p>
            <a:pPr lvl="1" algn="just">
              <a:spcBef>
                <a:spcPts val="1200"/>
              </a:spcBef>
            </a:pPr>
            <a:r>
              <a:rPr lang="en-US" altLang="zh-TW" dirty="0">
                <a:solidFill>
                  <a:srgbClr val="FF0000"/>
                </a:solidFill>
              </a:rPr>
              <a:t>Mobile Wallets and Browser Wallets are remote clients</a:t>
            </a:r>
            <a:r>
              <a:rPr lang="en-US" altLang="zh-TW" dirty="0"/>
              <a:t>.</a:t>
            </a:r>
          </a:p>
          <a:p>
            <a:pPr lvl="1" algn="just">
              <a:spcBef>
                <a:spcPts val="1200"/>
              </a:spcBef>
            </a:pPr>
            <a:r>
              <a:rPr lang="en-US" altLang="zh-TW" dirty="0">
                <a:solidFill>
                  <a:srgbClr val="0000FF"/>
                </a:solidFill>
              </a:rPr>
              <a:t>MetaMask</a:t>
            </a:r>
            <a:r>
              <a:rPr lang="en-US" altLang="zh-TW" dirty="0"/>
              <a:t> injects a web3 instance into the browser JavaScript context, acting as an RPC client that connects to a variety of Ethereum blockchains (Mainnet, Ropsten/Rinkeby/</a:t>
            </a:r>
            <a:r>
              <a:rPr lang="en-US" altLang="zh-TW" dirty="0" err="1"/>
              <a:t>Kovan</a:t>
            </a:r>
            <a:r>
              <a:rPr lang="en-US" altLang="zh-TW" dirty="0"/>
              <a:t> testnet, local RPC node, etc.). </a:t>
            </a:r>
            <a:r>
              <a:rPr lang="en-US" altLang="zh-TW" dirty="0" err="1">
                <a:solidFill>
                  <a:srgbClr val="0000FF"/>
                </a:solidFill>
              </a:rPr>
              <a:t>Infura</a:t>
            </a:r>
            <a:r>
              <a:rPr lang="en-US" altLang="zh-TW" dirty="0"/>
              <a:t> is </a:t>
            </a:r>
            <a:r>
              <a:rPr lang="en-US" altLang="zh-TW" dirty="0">
                <a:solidFill>
                  <a:srgbClr val="0000FF"/>
                </a:solidFill>
              </a:rPr>
              <a:t>the service provider</a:t>
            </a:r>
            <a:r>
              <a:rPr lang="en-US" altLang="zh-TW" dirty="0"/>
              <a:t> that MetaMask uses to get information on and off of blockchains.</a:t>
            </a:r>
            <a:endParaRPr lang="zh-TW" altLang="en-US" dirty="0"/>
          </a:p>
        </p:txBody>
      </p:sp>
      <p:sp>
        <p:nvSpPr>
          <p:cNvPr id="4" name="投影片編號版面配置區 3">
            <a:extLst>
              <a:ext uri="{FF2B5EF4-FFF2-40B4-BE49-F238E27FC236}">
                <a16:creationId xmlns:a16="http://schemas.microsoft.com/office/drawing/2014/main" id="{1D85D7ED-0575-4237-8FB6-6CEB11D673D6}"/>
              </a:ext>
            </a:extLst>
          </p:cNvPr>
          <p:cNvSpPr>
            <a:spLocks noGrp="1"/>
          </p:cNvSpPr>
          <p:nvPr>
            <p:ph type="sldNum" sz="quarter" idx="12"/>
          </p:nvPr>
        </p:nvSpPr>
        <p:spPr/>
        <p:txBody>
          <a:bodyPr/>
          <a:lstStyle/>
          <a:p>
            <a:fld id="{8C04AE96-B1B9-4ED2-B3ED-30B2680CEC7B}" type="slidenum">
              <a:rPr lang="zh-TW" altLang="en-US" smtClean="0"/>
              <a:pPr/>
              <a:t>28</a:t>
            </a:fld>
            <a:endParaRPr lang="zh-TW" altLang="en-US"/>
          </a:p>
        </p:txBody>
      </p:sp>
    </p:spTree>
    <p:extLst>
      <p:ext uri="{BB962C8B-B14F-4D97-AF65-F5344CB8AC3E}">
        <p14:creationId xmlns:p14="http://schemas.microsoft.com/office/powerpoint/2010/main" val="13033249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AEE2A6E-1033-4145-BEE6-8BF9EA8766A8}"/>
              </a:ext>
            </a:extLst>
          </p:cNvPr>
          <p:cNvSpPr>
            <a:spLocks noGrp="1"/>
          </p:cNvSpPr>
          <p:nvPr>
            <p:ph type="title"/>
          </p:nvPr>
        </p:nvSpPr>
        <p:spPr/>
        <p:txBody>
          <a:bodyPr>
            <a:normAutofit/>
          </a:bodyPr>
          <a:lstStyle/>
          <a:p>
            <a:r>
              <a:rPr lang="en-US" altLang="zh-TW" sz="3600" dirty="0"/>
              <a:t>Ref. </a:t>
            </a:r>
            <a:r>
              <a:rPr lang="en-US" altLang="zh-TW" sz="3600" dirty="0">
                <a:solidFill>
                  <a:srgbClr val="0070C0"/>
                </a:solidFill>
                <a:hlinkClick r:id="rId2">
                  <a:extLst>
                    <a:ext uri="{A12FA001-AC4F-418D-AE19-62706E023703}">
                      <ahyp:hlinkClr xmlns:ahyp="http://schemas.microsoft.com/office/drawing/2018/hyperlinkcolor" val="tx"/>
                    </a:ext>
                  </a:extLst>
                </a:hlinkClick>
              </a:rPr>
              <a:t>Ethereum Full Node Sync (Default) Chart</a:t>
            </a:r>
            <a:endParaRPr lang="zh-TW" altLang="en-US" sz="3600" dirty="0">
              <a:solidFill>
                <a:srgbClr val="0070C0"/>
              </a:solidFill>
            </a:endParaRPr>
          </a:p>
        </p:txBody>
      </p:sp>
      <p:sp>
        <p:nvSpPr>
          <p:cNvPr id="4" name="投影片編號版面配置區 3">
            <a:extLst>
              <a:ext uri="{FF2B5EF4-FFF2-40B4-BE49-F238E27FC236}">
                <a16:creationId xmlns:a16="http://schemas.microsoft.com/office/drawing/2014/main" id="{7EB44535-09A2-4204-8BAC-964CAE4C9AEB}"/>
              </a:ext>
            </a:extLst>
          </p:cNvPr>
          <p:cNvSpPr>
            <a:spLocks noGrp="1"/>
          </p:cNvSpPr>
          <p:nvPr>
            <p:ph type="sldNum" sz="quarter" idx="12"/>
          </p:nvPr>
        </p:nvSpPr>
        <p:spPr/>
        <p:txBody>
          <a:bodyPr/>
          <a:lstStyle/>
          <a:p>
            <a:fld id="{8C04AE96-B1B9-4ED2-B3ED-30B2680CEC7B}" type="slidenum">
              <a:rPr lang="zh-TW" altLang="en-US" smtClean="0"/>
              <a:pPr/>
              <a:t>29</a:t>
            </a:fld>
            <a:endParaRPr lang="zh-TW" altLang="en-US"/>
          </a:p>
        </p:txBody>
      </p:sp>
      <p:pic>
        <p:nvPicPr>
          <p:cNvPr id="8" name="內容版面配置區 7">
            <a:extLst>
              <a:ext uri="{FF2B5EF4-FFF2-40B4-BE49-F238E27FC236}">
                <a16:creationId xmlns:a16="http://schemas.microsoft.com/office/drawing/2014/main" id="{46575298-492F-4C91-BC85-7A7D9CE6A75A}"/>
              </a:ext>
            </a:extLst>
          </p:cNvPr>
          <p:cNvPicPr>
            <a:picLocks noGrp="1" noChangeAspect="1"/>
          </p:cNvPicPr>
          <p:nvPr>
            <p:ph idx="1"/>
          </p:nvPr>
        </p:nvPicPr>
        <p:blipFill>
          <a:blip r:embed="rId3"/>
          <a:stretch>
            <a:fillRect/>
          </a:stretch>
        </p:blipFill>
        <p:spPr>
          <a:xfrm>
            <a:off x="891080" y="1306511"/>
            <a:ext cx="10409840" cy="5232401"/>
          </a:xfrm>
          <a:prstGeom prst="rect">
            <a:avLst/>
          </a:prstGeom>
        </p:spPr>
      </p:pic>
    </p:spTree>
    <p:extLst>
      <p:ext uri="{BB962C8B-B14F-4D97-AF65-F5344CB8AC3E}">
        <p14:creationId xmlns:p14="http://schemas.microsoft.com/office/powerpoint/2010/main" val="3877745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291C2B5-2677-4946-93EE-7AA62B98927D}"/>
              </a:ext>
            </a:extLst>
          </p:cNvPr>
          <p:cNvSpPr>
            <a:spLocks noGrp="1"/>
          </p:cNvSpPr>
          <p:nvPr>
            <p:ph type="title"/>
          </p:nvPr>
        </p:nvSpPr>
        <p:spPr>
          <a:xfrm>
            <a:off x="838200" y="305334"/>
            <a:ext cx="10515600" cy="751406"/>
          </a:xfrm>
        </p:spPr>
        <p:txBody>
          <a:bodyPr/>
          <a:lstStyle/>
          <a:p>
            <a:r>
              <a:rPr lang="en-US" altLang="zh-TW" dirty="0"/>
              <a:t>Ethereum compared to Bitcoin</a:t>
            </a:r>
            <a:endParaRPr lang="zh-TW" altLang="en-US" dirty="0"/>
          </a:p>
        </p:txBody>
      </p:sp>
      <p:sp>
        <p:nvSpPr>
          <p:cNvPr id="3" name="內容版面配置區 2">
            <a:extLst>
              <a:ext uri="{FF2B5EF4-FFF2-40B4-BE49-F238E27FC236}">
                <a16:creationId xmlns:a16="http://schemas.microsoft.com/office/drawing/2014/main" id="{6387FDC2-10F4-4906-84BD-5B150BDBDD48}"/>
              </a:ext>
            </a:extLst>
          </p:cNvPr>
          <p:cNvSpPr>
            <a:spLocks noGrp="1"/>
          </p:cNvSpPr>
          <p:nvPr>
            <p:ph idx="1"/>
          </p:nvPr>
        </p:nvSpPr>
        <p:spPr>
          <a:xfrm>
            <a:off x="838200" y="1174282"/>
            <a:ext cx="10515600" cy="5274644"/>
          </a:xfrm>
        </p:spPr>
        <p:txBody>
          <a:bodyPr>
            <a:normAutofit/>
          </a:bodyPr>
          <a:lstStyle/>
          <a:p>
            <a:r>
              <a:rPr lang="en-US" altLang="zh-TW" dirty="0"/>
              <a:t>Ethereum shares common elements with other open blockchains</a:t>
            </a:r>
          </a:p>
          <a:p>
            <a:pPr lvl="1" algn="just">
              <a:spcBef>
                <a:spcPts val="1200"/>
              </a:spcBef>
            </a:pPr>
            <a:r>
              <a:rPr lang="en-US" altLang="zh-TW" dirty="0"/>
              <a:t>A P2P network connecting participants, A Byzantine fault–tolerant consensus algorithm for synchronization of state updates (</a:t>
            </a:r>
            <a:r>
              <a:rPr lang="en-US" altLang="zh-TW" dirty="0">
                <a:solidFill>
                  <a:srgbClr val="FF0000"/>
                </a:solidFill>
              </a:rPr>
              <a:t>moving from proof-of-work to proof-of-stake since Sept. 2022</a:t>
            </a:r>
            <a:r>
              <a:rPr lang="en-US" altLang="zh-TW" dirty="0"/>
              <a:t>), the use of cryptographic primitives such as digital signatures and hashes, and a digital currency (ether).</a:t>
            </a:r>
          </a:p>
          <a:p>
            <a:pPr>
              <a:spcBef>
                <a:spcPts val="1200"/>
              </a:spcBef>
            </a:pPr>
            <a:r>
              <a:rPr lang="en-US" altLang="zh-TW" dirty="0"/>
              <a:t>Difference</a:t>
            </a:r>
          </a:p>
          <a:p>
            <a:pPr lvl="1" algn="just">
              <a:spcBef>
                <a:spcPts val="1200"/>
              </a:spcBef>
            </a:pPr>
            <a:r>
              <a:rPr lang="en-US" altLang="zh-TW" dirty="0"/>
              <a:t>While the digital currency ether is both integral to and necessary for the operation of Ethereum, </a:t>
            </a:r>
            <a:r>
              <a:rPr lang="en-US" altLang="zh-TW" dirty="0">
                <a:solidFill>
                  <a:srgbClr val="FF0000"/>
                </a:solidFill>
              </a:rPr>
              <a:t>ether</a:t>
            </a:r>
            <a:r>
              <a:rPr lang="en-US" altLang="zh-TW" dirty="0"/>
              <a:t> is intended as a </a:t>
            </a:r>
            <a:r>
              <a:rPr lang="en-US" altLang="zh-TW" dirty="0">
                <a:solidFill>
                  <a:srgbClr val="FF0000"/>
                </a:solidFill>
              </a:rPr>
              <a:t>utility currency to pay for use of the Ethereum platform </a:t>
            </a:r>
            <a:r>
              <a:rPr lang="en-US" altLang="zh-TW" dirty="0"/>
              <a:t>as the world computer.</a:t>
            </a:r>
          </a:p>
          <a:p>
            <a:pPr lvl="1" algn="just">
              <a:spcBef>
                <a:spcPts val="1200"/>
              </a:spcBef>
            </a:pPr>
            <a:r>
              <a:rPr lang="en-US" altLang="zh-TW" dirty="0"/>
              <a:t>Unlike Bitcoin, which has a very limited scripting language, Ethereum is designed to be a </a:t>
            </a:r>
            <a:r>
              <a:rPr lang="en-US" altLang="zh-TW" dirty="0">
                <a:solidFill>
                  <a:srgbClr val="0000FF"/>
                </a:solidFill>
              </a:rPr>
              <a:t>general-purpose programmable blockchain </a:t>
            </a:r>
            <a:r>
              <a:rPr lang="en-US" altLang="zh-TW" dirty="0"/>
              <a:t>that runs a virtual machine capable of executing code of arbitrary and unbounded complexity. </a:t>
            </a:r>
            <a:r>
              <a:rPr lang="en-US" altLang="zh-TW" dirty="0">
                <a:solidFill>
                  <a:srgbClr val="0000FF"/>
                </a:solidFill>
              </a:rPr>
              <a:t>Ethereum’s language is Turing complete</a:t>
            </a:r>
            <a:r>
              <a:rPr lang="en-US" altLang="zh-TW" dirty="0"/>
              <a:t>.</a:t>
            </a:r>
            <a:endParaRPr lang="zh-TW" altLang="en-US" dirty="0"/>
          </a:p>
        </p:txBody>
      </p:sp>
      <p:sp>
        <p:nvSpPr>
          <p:cNvPr id="4" name="投影片編號版面配置區 3">
            <a:extLst>
              <a:ext uri="{FF2B5EF4-FFF2-40B4-BE49-F238E27FC236}">
                <a16:creationId xmlns:a16="http://schemas.microsoft.com/office/drawing/2014/main" id="{E89E374C-FEF0-4D52-B166-BC55BB0B881E}"/>
              </a:ext>
            </a:extLst>
          </p:cNvPr>
          <p:cNvSpPr>
            <a:spLocks noGrp="1"/>
          </p:cNvSpPr>
          <p:nvPr>
            <p:ph type="sldNum" sz="quarter" idx="12"/>
          </p:nvPr>
        </p:nvSpPr>
        <p:spPr/>
        <p:txBody>
          <a:bodyPr/>
          <a:lstStyle/>
          <a:p>
            <a:fld id="{8C04AE96-B1B9-4ED2-B3ED-30B2680CEC7B}" type="slidenum">
              <a:rPr lang="zh-TW" altLang="en-US" smtClean="0"/>
              <a:pPr/>
              <a:t>3</a:t>
            </a:fld>
            <a:endParaRPr lang="zh-TW" altLang="en-US"/>
          </a:p>
        </p:txBody>
      </p:sp>
    </p:spTree>
    <p:extLst>
      <p:ext uri="{BB962C8B-B14F-4D97-AF65-F5344CB8AC3E}">
        <p14:creationId xmlns:p14="http://schemas.microsoft.com/office/powerpoint/2010/main" val="4914931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86C9F7-0ADE-4963-A8E9-39160CB1B212}"/>
              </a:ext>
            </a:extLst>
          </p:cNvPr>
          <p:cNvSpPr>
            <a:spLocks noGrp="1"/>
          </p:cNvSpPr>
          <p:nvPr>
            <p:ph type="title"/>
          </p:nvPr>
        </p:nvSpPr>
        <p:spPr/>
        <p:txBody>
          <a:bodyPr/>
          <a:lstStyle/>
          <a:p>
            <a:r>
              <a:rPr lang="en-US" altLang="zh-TW" dirty="0"/>
              <a:t>Cryptography and Wallets</a:t>
            </a:r>
            <a:endParaRPr lang="zh-TW" altLang="en-US" dirty="0"/>
          </a:p>
        </p:txBody>
      </p:sp>
      <p:sp>
        <p:nvSpPr>
          <p:cNvPr id="3" name="內容版面配置區 2">
            <a:extLst>
              <a:ext uri="{FF2B5EF4-FFF2-40B4-BE49-F238E27FC236}">
                <a16:creationId xmlns:a16="http://schemas.microsoft.com/office/drawing/2014/main" id="{38B65D16-F863-44B9-9E29-FD48ABC54F39}"/>
              </a:ext>
            </a:extLst>
          </p:cNvPr>
          <p:cNvSpPr>
            <a:spLocks noGrp="1"/>
          </p:cNvSpPr>
          <p:nvPr>
            <p:ph idx="1"/>
          </p:nvPr>
        </p:nvSpPr>
        <p:spPr/>
        <p:txBody>
          <a:bodyPr/>
          <a:lstStyle/>
          <a:p>
            <a:pPr algn="just">
              <a:spcBef>
                <a:spcPts val="1200"/>
              </a:spcBef>
            </a:pPr>
            <a:r>
              <a:rPr lang="en-US" altLang="zh-TW" dirty="0">
                <a:solidFill>
                  <a:srgbClr val="0070C0"/>
                </a:solidFill>
              </a:rPr>
              <a:t>Public Key Cryptography</a:t>
            </a:r>
            <a:r>
              <a:rPr lang="en-US" altLang="zh-TW" dirty="0"/>
              <a:t> (PKC) is used to control ownership of funds, in the form of private keys and addresses.</a:t>
            </a:r>
          </a:p>
          <a:p>
            <a:pPr algn="just">
              <a:spcBef>
                <a:spcPts val="1200"/>
              </a:spcBef>
            </a:pPr>
            <a:r>
              <a:rPr lang="en-US" altLang="zh-TW" dirty="0"/>
              <a:t>A </a:t>
            </a:r>
            <a:r>
              <a:rPr lang="en-US" altLang="zh-TW" dirty="0">
                <a:solidFill>
                  <a:srgbClr val="FF0000"/>
                </a:solidFill>
              </a:rPr>
              <a:t>private key </a:t>
            </a:r>
            <a:r>
              <a:rPr lang="en-US" altLang="zh-TW" dirty="0"/>
              <a:t>uniquely determines a single Ethereum address, also known as an </a:t>
            </a:r>
            <a:r>
              <a:rPr lang="en-US" altLang="zh-TW" dirty="0">
                <a:solidFill>
                  <a:srgbClr val="FF0000"/>
                </a:solidFill>
              </a:rPr>
              <a:t>account</a:t>
            </a:r>
            <a:r>
              <a:rPr lang="en-US" altLang="zh-TW" dirty="0"/>
              <a:t>.</a:t>
            </a:r>
          </a:p>
          <a:p>
            <a:pPr algn="just">
              <a:spcBef>
                <a:spcPts val="1200"/>
              </a:spcBef>
            </a:pPr>
            <a:r>
              <a:rPr lang="en-US" altLang="zh-TW" dirty="0"/>
              <a:t>Ownership of ether by EOAs is established through digital private keys, Ethereum addresses, and digital signatures.</a:t>
            </a:r>
          </a:p>
          <a:p>
            <a:pPr algn="just">
              <a:spcBef>
                <a:spcPts val="1200"/>
              </a:spcBef>
            </a:pPr>
            <a:r>
              <a:rPr lang="en-US" altLang="zh-TW" dirty="0"/>
              <a:t>A </a:t>
            </a:r>
            <a:r>
              <a:rPr lang="en-US" altLang="zh-TW" dirty="0">
                <a:solidFill>
                  <a:srgbClr val="FF0000"/>
                </a:solidFill>
              </a:rPr>
              <a:t>digital signature </a:t>
            </a:r>
            <a:r>
              <a:rPr lang="en-US" altLang="zh-TW" dirty="0"/>
              <a:t>can be created to sign any message. For Ethereum transactions, the details of the transaction itself are used as the </a:t>
            </a:r>
            <a:r>
              <a:rPr lang="en-US" altLang="zh-TW" dirty="0">
                <a:solidFill>
                  <a:srgbClr val="FF0000"/>
                </a:solidFill>
              </a:rPr>
              <a:t>message</a:t>
            </a:r>
            <a:r>
              <a:rPr lang="en-US" altLang="zh-TW" dirty="0"/>
              <a:t>.</a:t>
            </a:r>
          </a:p>
          <a:p>
            <a:pPr>
              <a:spcBef>
                <a:spcPts val="1200"/>
              </a:spcBef>
            </a:pPr>
            <a:r>
              <a:rPr lang="en-US" altLang="zh-TW" dirty="0"/>
              <a:t>Ethereum uses Keccak-256 (not SHA-256)</a:t>
            </a:r>
          </a:p>
        </p:txBody>
      </p:sp>
      <p:sp>
        <p:nvSpPr>
          <p:cNvPr id="4" name="投影片編號版面配置區 3">
            <a:extLst>
              <a:ext uri="{FF2B5EF4-FFF2-40B4-BE49-F238E27FC236}">
                <a16:creationId xmlns:a16="http://schemas.microsoft.com/office/drawing/2014/main" id="{5985EEA1-6377-4D9A-838C-226FABDEA0DC}"/>
              </a:ext>
            </a:extLst>
          </p:cNvPr>
          <p:cNvSpPr>
            <a:spLocks noGrp="1"/>
          </p:cNvSpPr>
          <p:nvPr>
            <p:ph type="sldNum" sz="quarter" idx="12"/>
          </p:nvPr>
        </p:nvSpPr>
        <p:spPr/>
        <p:txBody>
          <a:bodyPr/>
          <a:lstStyle/>
          <a:p>
            <a:fld id="{8C04AE96-B1B9-4ED2-B3ED-30B2680CEC7B}" type="slidenum">
              <a:rPr lang="zh-TW" altLang="en-US" smtClean="0"/>
              <a:pPr/>
              <a:t>30</a:t>
            </a:fld>
            <a:endParaRPr lang="zh-TW" altLang="en-US"/>
          </a:p>
        </p:txBody>
      </p:sp>
      <p:sp>
        <p:nvSpPr>
          <p:cNvPr id="5" name="矩形 4">
            <a:extLst>
              <a:ext uri="{FF2B5EF4-FFF2-40B4-BE49-F238E27FC236}">
                <a16:creationId xmlns:a16="http://schemas.microsoft.com/office/drawing/2014/main" id="{BE4CDE95-91DC-4CD7-9EE5-937A8FE86590}"/>
              </a:ext>
            </a:extLst>
          </p:cNvPr>
          <p:cNvSpPr/>
          <p:nvPr/>
        </p:nvSpPr>
        <p:spPr>
          <a:xfrm>
            <a:off x="7066663" y="611616"/>
            <a:ext cx="3781009" cy="523220"/>
          </a:xfrm>
          <a:prstGeom prst="rect">
            <a:avLst/>
          </a:prstGeom>
        </p:spPr>
        <p:txBody>
          <a:bodyPr wrap="square">
            <a:spAutoFit/>
          </a:bodyPr>
          <a:lstStyle/>
          <a:p>
            <a:pPr algn="just"/>
            <a:r>
              <a:rPr lang="en-US" altLang="zh-TW" sz="2800" dirty="0">
                <a:solidFill>
                  <a:srgbClr val="0070C0"/>
                </a:solidFill>
              </a:rPr>
              <a:t>Similar to that of Bitcoin</a:t>
            </a:r>
          </a:p>
        </p:txBody>
      </p:sp>
    </p:spTree>
    <p:extLst>
      <p:ext uri="{BB962C8B-B14F-4D97-AF65-F5344CB8AC3E}">
        <p14:creationId xmlns:p14="http://schemas.microsoft.com/office/powerpoint/2010/main" val="1972654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04D6F39-4B73-4AC0-AAFE-04BFFF1B8A41}"/>
              </a:ext>
            </a:extLst>
          </p:cNvPr>
          <p:cNvSpPr>
            <a:spLocks noGrp="1"/>
          </p:cNvSpPr>
          <p:nvPr>
            <p:ph type="title"/>
          </p:nvPr>
        </p:nvSpPr>
        <p:spPr/>
        <p:txBody>
          <a:bodyPr/>
          <a:lstStyle/>
          <a:p>
            <a:r>
              <a:rPr lang="en-US" altLang="zh-TW" dirty="0"/>
              <a:t>Transactions</a:t>
            </a:r>
            <a:endParaRPr lang="zh-TW" altLang="en-US" dirty="0"/>
          </a:p>
        </p:txBody>
      </p:sp>
      <p:sp>
        <p:nvSpPr>
          <p:cNvPr id="3" name="內容版面配置區 2">
            <a:extLst>
              <a:ext uri="{FF2B5EF4-FFF2-40B4-BE49-F238E27FC236}">
                <a16:creationId xmlns:a16="http://schemas.microsoft.com/office/drawing/2014/main" id="{85276F7A-ACC6-44E8-BCB4-7A868C10120F}"/>
              </a:ext>
            </a:extLst>
          </p:cNvPr>
          <p:cNvSpPr>
            <a:spLocks noGrp="1"/>
          </p:cNvSpPr>
          <p:nvPr>
            <p:ph idx="1"/>
          </p:nvPr>
        </p:nvSpPr>
        <p:spPr/>
        <p:txBody>
          <a:bodyPr>
            <a:normAutofit/>
          </a:bodyPr>
          <a:lstStyle/>
          <a:p>
            <a:pPr algn="just"/>
            <a:r>
              <a:rPr lang="en-US" altLang="zh-TW" dirty="0"/>
              <a:t>Transactions are signed messages originated by an EOA, transmitted by the Ethereum network, and recorded on the Ethereum blockchain.</a:t>
            </a:r>
          </a:p>
          <a:p>
            <a:pPr algn="just">
              <a:spcBef>
                <a:spcPts val="1200"/>
              </a:spcBef>
            </a:pPr>
            <a:r>
              <a:rPr lang="en-US" altLang="zh-TW" dirty="0"/>
              <a:t>Another way to look at </a:t>
            </a:r>
            <a:r>
              <a:rPr lang="en-US" altLang="zh-TW" dirty="0">
                <a:solidFill>
                  <a:srgbClr val="0000FF"/>
                </a:solidFill>
              </a:rPr>
              <a:t>transactions</a:t>
            </a:r>
            <a:r>
              <a:rPr lang="en-US" altLang="zh-TW" dirty="0"/>
              <a:t> is that they are </a:t>
            </a:r>
            <a:r>
              <a:rPr lang="en-US" altLang="zh-TW" dirty="0">
                <a:solidFill>
                  <a:srgbClr val="0000FF"/>
                </a:solidFill>
              </a:rPr>
              <a:t>the only things that can trigger a change of state</a:t>
            </a:r>
            <a:r>
              <a:rPr lang="en-US" altLang="zh-TW" dirty="0"/>
              <a:t>, or cause a contract to execute in the EVM.</a:t>
            </a:r>
          </a:p>
          <a:p>
            <a:pPr algn="just">
              <a:spcBef>
                <a:spcPts val="1200"/>
              </a:spcBef>
            </a:pPr>
            <a:r>
              <a:rPr lang="en-US" altLang="zh-TW" dirty="0"/>
              <a:t>A transaction is a serialized binary message that contains the following data:</a:t>
            </a:r>
          </a:p>
          <a:p>
            <a:pPr lvl="1" algn="just">
              <a:lnSpc>
                <a:spcPct val="100000"/>
              </a:lnSpc>
              <a:spcBef>
                <a:spcPts val="1200"/>
              </a:spcBef>
            </a:pPr>
            <a:r>
              <a:rPr lang="en-US" altLang="zh-TW" dirty="0">
                <a:solidFill>
                  <a:srgbClr val="0070C0"/>
                </a:solidFill>
              </a:rPr>
              <a:t>Nonce</a:t>
            </a:r>
            <a:r>
              <a:rPr lang="en-US" altLang="zh-TW" dirty="0"/>
              <a:t>, </a:t>
            </a:r>
            <a:r>
              <a:rPr lang="en-US" altLang="zh-TW" dirty="0">
                <a:solidFill>
                  <a:srgbClr val="0070C0"/>
                </a:solidFill>
              </a:rPr>
              <a:t>Gas price</a:t>
            </a:r>
            <a:r>
              <a:rPr lang="en-US" altLang="zh-TW" dirty="0"/>
              <a:t>, </a:t>
            </a:r>
            <a:r>
              <a:rPr lang="en-US" altLang="zh-TW" dirty="0">
                <a:solidFill>
                  <a:srgbClr val="0070C0"/>
                </a:solidFill>
              </a:rPr>
              <a:t>Gas limit</a:t>
            </a:r>
            <a:r>
              <a:rPr lang="en-US" altLang="zh-TW" dirty="0"/>
              <a:t>, </a:t>
            </a:r>
            <a:r>
              <a:rPr lang="en-US" altLang="zh-TW" dirty="0">
                <a:solidFill>
                  <a:srgbClr val="0070C0"/>
                </a:solidFill>
              </a:rPr>
              <a:t>Recipient</a:t>
            </a:r>
            <a:r>
              <a:rPr lang="en-US" altLang="zh-TW" dirty="0"/>
              <a:t>, </a:t>
            </a:r>
            <a:r>
              <a:rPr lang="en-US" altLang="zh-TW" dirty="0">
                <a:solidFill>
                  <a:srgbClr val="0070C0"/>
                </a:solidFill>
              </a:rPr>
              <a:t>Value</a:t>
            </a:r>
            <a:r>
              <a:rPr lang="en-US" altLang="zh-TW" dirty="0"/>
              <a:t>, </a:t>
            </a:r>
            <a:r>
              <a:rPr lang="en-US" altLang="zh-TW" dirty="0">
                <a:solidFill>
                  <a:srgbClr val="0070C0"/>
                </a:solidFill>
              </a:rPr>
              <a:t>Data</a:t>
            </a:r>
            <a:r>
              <a:rPr lang="en-US" altLang="zh-TW" dirty="0"/>
              <a:t>, the three components of an ECDSA digital signature of the originating EOA (v, r, s)</a:t>
            </a:r>
          </a:p>
        </p:txBody>
      </p:sp>
      <p:sp>
        <p:nvSpPr>
          <p:cNvPr id="4" name="投影片編號版面配置區 3">
            <a:extLst>
              <a:ext uri="{FF2B5EF4-FFF2-40B4-BE49-F238E27FC236}">
                <a16:creationId xmlns:a16="http://schemas.microsoft.com/office/drawing/2014/main" id="{D2298E72-41BE-4D6B-8001-80CFA80B45E0}"/>
              </a:ext>
            </a:extLst>
          </p:cNvPr>
          <p:cNvSpPr>
            <a:spLocks noGrp="1"/>
          </p:cNvSpPr>
          <p:nvPr>
            <p:ph type="sldNum" sz="quarter" idx="12"/>
          </p:nvPr>
        </p:nvSpPr>
        <p:spPr/>
        <p:txBody>
          <a:bodyPr/>
          <a:lstStyle/>
          <a:p>
            <a:fld id="{8C04AE96-B1B9-4ED2-B3ED-30B2680CEC7B}" type="slidenum">
              <a:rPr lang="zh-TW" altLang="en-US" smtClean="0"/>
              <a:pPr/>
              <a:t>31</a:t>
            </a:fld>
            <a:endParaRPr lang="zh-TW" altLang="en-US"/>
          </a:p>
        </p:txBody>
      </p:sp>
    </p:spTree>
    <p:extLst>
      <p:ext uri="{BB962C8B-B14F-4D97-AF65-F5344CB8AC3E}">
        <p14:creationId xmlns:p14="http://schemas.microsoft.com/office/powerpoint/2010/main" val="2401647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87110E-A931-43B8-A7BE-954F3BD51212}"/>
              </a:ext>
            </a:extLst>
          </p:cNvPr>
          <p:cNvSpPr>
            <a:spLocks noGrp="1"/>
          </p:cNvSpPr>
          <p:nvPr>
            <p:ph type="title"/>
          </p:nvPr>
        </p:nvSpPr>
        <p:spPr/>
        <p:txBody>
          <a:bodyPr/>
          <a:lstStyle/>
          <a:p>
            <a:r>
              <a:rPr lang="en-US" altLang="zh-TW" dirty="0"/>
              <a:t>The Transaction </a:t>
            </a:r>
            <a:r>
              <a:rPr lang="en-US" altLang="zh-TW" dirty="0">
                <a:solidFill>
                  <a:srgbClr val="0070C0"/>
                </a:solidFill>
              </a:rPr>
              <a:t>Nonce</a:t>
            </a:r>
            <a:r>
              <a:rPr lang="en-US" altLang="zh-TW" dirty="0"/>
              <a:t> (1/2)</a:t>
            </a:r>
          </a:p>
        </p:txBody>
      </p:sp>
      <p:sp>
        <p:nvSpPr>
          <p:cNvPr id="3" name="內容版面配置區 2">
            <a:extLst>
              <a:ext uri="{FF2B5EF4-FFF2-40B4-BE49-F238E27FC236}">
                <a16:creationId xmlns:a16="http://schemas.microsoft.com/office/drawing/2014/main" id="{973CE97E-F807-482D-B59F-F8FFA675C8F8}"/>
              </a:ext>
            </a:extLst>
          </p:cNvPr>
          <p:cNvSpPr>
            <a:spLocks noGrp="1"/>
          </p:cNvSpPr>
          <p:nvPr>
            <p:ph idx="1"/>
          </p:nvPr>
        </p:nvSpPr>
        <p:spPr>
          <a:xfrm>
            <a:off x="838200" y="1381328"/>
            <a:ext cx="10515600" cy="5004543"/>
          </a:xfrm>
        </p:spPr>
        <p:txBody>
          <a:bodyPr>
            <a:normAutofit/>
          </a:bodyPr>
          <a:lstStyle/>
          <a:p>
            <a:pPr algn="just">
              <a:spcBef>
                <a:spcPts val="600"/>
              </a:spcBef>
            </a:pPr>
            <a:r>
              <a:rPr lang="en-US" altLang="zh-TW" dirty="0"/>
              <a:t>A sequence number, issued by the originating EOA, used to prevent message replay.</a:t>
            </a:r>
          </a:p>
          <a:p>
            <a:pPr lvl="1" algn="just">
              <a:spcBef>
                <a:spcPts val="1200"/>
              </a:spcBef>
            </a:pPr>
            <a:r>
              <a:rPr lang="en-US" altLang="zh-TW" dirty="0"/>
              <a:t>Strictly speaking, </a:t>
            </a:r>
            <a:r>
              <a:rPr lang="en-US" altLang="zh-TW" dirty="0">
                <a:solidFill>
                  <a:srgbClr val="FF0000"/>
                </a:solidFill>
              </a:rPr>
              <a:t>the nonce is an attribute of the originating address</a:t>
            </a:r>
            <a:r>
              <a:rPr lang="en-US" altLang="zh-TW" dirty="0"/>
              <a:t>; that is, it only has meaning in the context of the sending address.</a:t>
            </a:r>
          </a:p>
          <a:p>
            <a:pPr lvl="1" algn="just">
              <a:spcBef>
                <a:spcPts val="600"/>
              </a:spcBef>
            </a:pPr>
            <a:r>
              <a:rPr lang="en-US" altLang="zh-TW" dirty="0"/>
              <a:t>The </a:t>
            </a:r>
            <a:r>
              <a:rPr lang="en-US" altLang="zh-TW" dirty="0">
                <a:solidFill>
                  <a:srgbClr val="0000FF"/>
                </a:solidFill>
              </a:rPr>
              <a:t>nonce is not stored explicitly </a:t>
            </a:r>
            <a:r>
              <a:rPr lang="en-US" altLang="zh-TW" dirty="0"/>
              <a:t>as part of an account’s state on the blockchain. Instead, </a:t>
            </a:r>
            <a:r>
              <a:rPr lang="en-US" altLang="zh-TW" dirty="0">
                <a:solidFill>
                  <a:srgbClr val="0070C0"/>
                </a:solidFill>
              </a:rPr>
              <a:t>it is calculated dynamically, by counting the number of confirmed transactions that have originated from an address</a:t>
            </a:r>
            <a:r>
              <a:rPr lang="en-US" altLang="zh-TW" dirty="0"/>
              <a:t>.</a:t>
            </a:r>
          </a:p>
          <a:p>
            <a:pPr lvl="1" algn="just">
              <a:spcBef>
                <a:spcPts val="600"/>
              </a:spcBef>
            </a:pPr>
            <a:r>
              <a:rPr lang="en-US" altLang="zh-TW" dirty="0"/>
              <a:t>Two scenarios where the existence of a transaction-counting nonce is important: the usability feature of transactions being included in </a:t>
            </a:r>
            <a:r>
              <a:rPr lang="en-US" altLang="zh-TW" dirty="0">
                <a:solidFill>
                  <a:srgbClr val="FF0000"/>
                </a:solidFill>
              </a:rPr>
              <a:t>the order of creation</a:t>
            </a:r>
            <a:r>
              <a:rPr lang="en-US" altLang="zh-TW" dirty="0"/>
              <a:t>, and the vital feature of </a:t>
            </a:r>
            <a:r>
              <a:rPr lang="en-US" altLang="zh-TW" dirty="0">
                <a:solidFill>
                  <a:srgbClr val="FF0000"/>
                </a:solidFill>
              </a:rPr>
              <a:t>transaction duplication protection</a:t>
            </a:r>
            <a:r>
              <a:rPr lang="en-US" altLang="zh-TW" dirty="0"/>
              <a:t>.</a:t>
            </a:r>
          </a:p>
          <a:p>
            <a:pPr lvl="1" algn="just">
              <a:spcBef>
                <a:spcPts val="600"/>
              </a:spcBef>
            </a:pPr>
            <a:r>
              <a:rPr lang="en-US" altLang="zh-TW" dirty="0"/>
              <a:t>It is important to note that the use of the nonce is actually vital for an account-based protocol, in contrast to the “Unspent Transaction Output” (UTXO) mechanism of the Bitcoin protocol.</a:t>
            </a:r>
          </a:p>
          <a:p>
            <a:pPr lvl="1"/>
            <a:endParaRPr lang="zh-TW" altLang="en-US" dirty="0"/>
          </a:p>
        </p:txBody>
      </p:sp>
      <p:sp>
        <p:nvSpPr>
          <p:cNvPr id="4" name="投影片編號版面配置區 3">
            <a:extLst>
              <a:ext uri="{FF2B5EF4-FFF2-40B4-BE49-F238E27FC236}">
                <a16:creationId xmlns:a16="http://schemas.microsoft.com/office/drawing/2014/main" id="{C8B2C7D1-52F9-4E70-809C-5261F37BEC5F}"/>
              </a:ext>
            </a:extLst>
          </p:cNvPr>
          <p:cNvSpPr>
            <a:spLocks noGrp="1"/>
          </p:cNvSpPr>
          <p:nvPr>
            <p:ph type="sldNum" sz="quarter" idx="12"/>
          </p:nvPr>
        </p:nvSpPr>
        <p:spPr/>
        <p:txBody>
          <a:bodyPr/>
          <a:lstStyle/>
          <a:p>
            <a:fld id="{8C04AE96-B1B9-4ED2-B3ED-30B2680CEC7B}" type="slidenum">
              <a:rPr lang="zh-TW" altLang="en-US" smtClean="0"/>
              <a:pPr/>
              <a:t>32</a:t>
            </a:fld>
            <a:endParaRPr lang="zh-TW" altLang="en-US"/>
          </a:p>
        </p:txBody>
      </p:sp>
    </p:spTree>
    <p:extLst>
      <p:ext uri="{BB962C8B-B14F-4D97-AF65-F5344CB8AC3E}">
        <p14:creationId xmlns:p14="http://schemas.microsoft.com/office/powerpoint/2010/main" val="35899339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AD6EB4-8328-4541-88B9-0CA32BA24C05}"/>
              </a:ext>
            </a:extLst>
          </p:cNvPr>
          <p:cNvSpPr>
            <a:spLocks noGrp="1"/>
          </p:cNvSpPr>
          <p:nvPr>
            <p:ph type="title"/>
          </p:nvPr>
        </p:nvSpPr>
        <p:spPr/>
        <p:txBody>
          <a:bodyPr/>
          <a:lstStyle/>
          <a:p>
            <a:r>
              <a:rPr lang="en-US" altLang="zh-TW" dirty="0"/>
              <a:t>The Transaction Nonce (2/2)</a:t>
            </a:r>
            <a:endParaRPr lang="zh-TW" altLang="en-US" dirty="0"/>
          </a:p>
        </p:txBody>
      </p:sp>
      <p:sp>
        <p:nvSpPr>
          <p:cNvPr id="3" name="內容版面配置區 2">
            <a:extLst>
              <a:ext uri="{FF2B5EF4-FFF2-40B4-BE49-F238E27FC236}">
                <a16:creationId xmlns:a16="http://schemas.microsoft.com/office/drawing/2014/main" id="{C4680B90-3612-4F1C-9D57-E7ED4A05F83C}"/>
              </a:ext>
            </a:extLst>
          </p:cNvPr>
          <p:cNvSpPr>
            <a:spLocks noGrp="1"/>
          </p:cNvSpPr>
          <p:nvPr>
            <p:ph idx="1"/>
          </p:nvPr>
        </p:nvSpPr>
        <p:spPr/>
        <p:txBody>
          <a:bodyPr/>
          <a:lstStyle/>
          <a:p>
            <a:pPr lvl="1" algn="just">
              <a:spcBef>
                <a:spcPts val="600"/>
              </a:spcBef>
            </a:pPr>
            <a:r>
              <a:rPr lang="en-US" altLang="zh-TW" dirty="0"/>
              <a:t>It is important to keep track of nonces if you are creating transactions programmatically, especially if you are doing so from multiple independent processes simultaneously.</a:t>
            </a:r>
          </a:p>
          <a:p>
            <a:pPr lvl="1" algn="just">
              <a:spcBef>
                <a:spcPts val="600"/>
              </a:spcBef>
            </a:pPr>
            <a:r>
              <a:rPr lang="en-US" altLang="zh-TW" dirty="0"/>
              <a:t>The Ethereum network processes transactions sequentially, based on the nonce.</a:t>
            </a:r>
          </a:p>
          <a:p>
            <a:pPr lvl="1" algn="just">
              <a:spcBef>
                <a:spcPts val="600"/>
              </a:spcBef>
            </a:pPr>
            <a:r>
              <a:rPr lang="en-US" altLang="zh-TW" dirty="0"/>
              <a:t>That means that if you transmit a transaction with nonce 0 and then transmit a transaction with nonce 2, the second transaction will not be included in any blocks. It will be stored in the </a:t>
            </a:r>
            <a:r>
              <a:rPr lang="en-US" altLang="zh-TW" dirty="0" err="1"/>
              <a:t>mempool</a:t>
            </a:r>
            <a:r>
              <a:rPr lang="en-US" altLang="zh-TW" dirty="0"/>
              <a:t>, while the Ethereum network waits for the missing nonce to appear.</a:t>
            </a:r>
          </a:p>
          <a:p>
            <a:pPr lvl="1" algn="just">
              <a:spcBef>
                <a:spcPts val="600"/>
              </a:spcBef>
            </a:pPr>
            <a:r>
              <a:rPr lang="en-US" altLang="zh-TW" dirty="0"/>
              <a:t>Unfortunately, things get even more difficult if you are trying to do this concurrently.</a:t>
            </a:r>
          </a:p>
          <a:p>
            <a:pPr lvl="1" algn="just">
              <a:spcBef>
                <a:spcPts val="600"/>
              </a:spcBef>
            </a:pPr>
            <a:r>
              <a:rPr lang="en-US" altLang="zh-TW" dirty="0">
                <a:solidFill>
                  <a:srgbClr val="0070C0"/>
                </a:solidFill>
              </a:rPr>
              <a:t>Note that the transaction nonce is different from the nonce in the block header, which is used for the Proof-of-Work algorithm.</a:t>
            </a:r>
            <a:r>
              <a:rPr lang="en-US" altLang="zh-TW" dirty="0"/>
              <a:t> </a:t>
            </a:r>
          </a:p>
        </p:txBody>
      </p:sp>
      <p:sp>
        <p:nvSpPr>
          <p:cNvPr id="4" name="投影片編號版面配置區 3">
            <a:extLst>
              <a:ext uri="{FF2B5EF4-FFF2-40B4-BE49-F238E27FC236}">
                <a16:creationId xmlns:a16="http://schemas.microsoft.com/office/drawing/2014/main" id="{DA5DD9F1-EBA8-4EA1-8E52-0D67706883B2}"/>
              </a:ext>
            </a:extLst>
          </p:cNvPr>
          <p:cNvSpPr>
            <a:spLocks noGrp="1"/>
          </p:cNvSpPr>
          <p:nvPr>
            <p:ph type="sldNum" sz="quarter" idx="12"/>
          </p:nvPr>
        </p:nvSpPr>
        <p:spPr/>
        <p:txBody>
          <a:bodyPr/>
          <a:lstStyle/>
          <a:p>
            <a:fld id="{8C04AE96-B1B9-4ED2-B3ED-30B2680CEC7B}" type="slidenum">
              <a:rPr lang="zh-TW" altLang="en-US" smtClean="0"/>
              <a:pPr/>
              <a:t>33</a:t>
            </a:fld>
            <a:endParaRPr lang="zh-TW" altLang="en-US"/>
          </a:p>
        </p:txBody>
      </p:sp>
    </p:spTree>
    <p:extLst>
      <p:ext uri="{BB962C8B-B14F-4D97-AF65-F5344CB8AC3E}">
        <p14:creationId xmlns:p14="http://schemas.microsoft.com/office/powerpoint/2010/main" val="19375818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296236-885F-4E40-AB78-1CE9B381AA34}"/>
              </a:ext>
            </a:extLst>
          </p:cNvPr>
          <p:cNvSpPr>
            <a:spLocks noGrp="1"/>
          </p:cNvSpPr>
          <p:nvPr>
            <p:ph type="title"/>
          </p:nvPr>
        </p:nvSpPr>
        <p:spPr/>
        <p:txBody>
          <a:bodyPr/>
          <a:lstStyle/>
          <a:p>
            <a:r>
              <a:rPr lang="en-US" altLang="zh-TW" dirty="0"/>
              <a:t>Transaction </a:t>
            </a:r>
            <a:r>
              <a:rPr lang="en-US" altLang="zh-TW" dirty="0">
                <a:solidFill>
                  <a:srgbClr val="0070C0"/>
                </a:solidFill>
              </a:rPr>
              <a:t>Gas</a:t>
            </a:r>
            <a:endParaRPr lang="zh-TW" altLang="en-US" dirty="0">
              <a:solidFill>
                <a:srgbClr val="0070C0"/>
              </a:solidFill>
            </a:endParaRPr>
          </a:p>
        </p:txBody>
      </p:sp>
      <p:sp>
        <p:nvSpPr>
          <p:cNvPr id="3" name="內容版面配置區 2">
            <a:extLst>
              <a:ext uri="{FF2B5EF4-FFF2-40B4-BE49-F238E27FC236}">
                <a16:creationId xmlns:a16="http://schemas.microsoft.com/office/drawing/2014/main" id="{11D14C7D-7B9C-4AB1-B95D-4A982F4BF46C}"/>
              </a:ext>
            </a:extLst>
          </p:cNvPr>
          <p:cNvSpPr>
            <a:spLocks noGrp="1"/>
          </p:cNvSpPr>
          <p:nvPr>
            <p:ph idx="1"/>
          </p:nvPr>
        </p:nvSpPr>
        <p:spPr>
          <a:xfrm>
            <a:off x="838200" y="1381328"/>
            <a:ext cx="10515600" cy="4975022"/>
          </a:xfrm>
        </p:spPr>
        <p:txBody>
          <a:bodyPr>
            <a:normAutofit/>
          </a:bodyPr>
          <a:lstStyle/>
          <a:p>
            <a:pPr algn="just"/>
            <a:r>
              <a:rPr lang="en-US" altLang="zh-TW" dirty="0"/>
              <a:t>Gas is the fuel of Ethereum. Gas is not ether — it’s a separate virtual currency with its own exchange rate against ether.</a:t>
            </a:r>
          </a:p>
          <a:p>
            <a:pPr lvl="1" algn="just">
              <a:spcBef>
                <a:spcPts val="1200"/>
              </a:spcBef>
            </a:pPr>
            <a:r>
              <a:rPr lang="en-US" altLang="zh-TW" dirty="0"/>
              <a:t>Ethereum uses gas to control the amount of resources that a transaction can use, since it will be processed on thousands of computers around the world.</a:t>
            </a:r>
          </a:p>
          <a:p>
            <a:pPr lvl="1" algn="just">
              <a:spcBef>
                <a:spcPts val="1200"/>
              </a:spcBef>
            </a:pPr>
            <a:r>
              <a:rPr lang="en-US" altLang="zh-TW" dirty="0"/>
              <a:t>The </a:t>
            </a:r>
            <a:r>
              <a:rPr lang="en-US" altLang="zh-TW" dirty="0" err="1">
                <a:solidFill>
                  <a:srgbClr val="0070C0"/>
                </a:solidFill>
              </a:rPr>
              <a:t>gasPrice</a:t>
            </a:r>
            <a:r>
              <a:rPr lang="en-US" altLang="zh-TW" dirty="0"/>
              <a:t> field in a transaction allows the transaction originator to set the price they are willing to pay in exchange for gas.</a:t>
            </a:r>
          </a:p>
          <a:p>
            <a:pPr lvl="1" algn="just">
              <a:spcBef>
                <a:spcPts val="1200"/>
              </a:spcBef>
            </a:pPr>
            <a:r>
              <a:rPr lang="en-US" altLang="zh-TW" dirty="0"/>
              <a:t>The price is </a:t>
            </a:r>
            <a:r>
              <a:rPr lang="en-US" altLang="zh-TW" dirty="0">
                <a:solidFill>
                  <a:srgbClr val="0070C0"/>
                </a:solidFill>
              </a:rPr>
              <a:t>measured in wei per gas unit</a:t>
            </a:r>
            <a:r>
              <a:rPr lang="en-US" altLang="zh-TW" dirty="0"/>
              <a:t>. The higher the </a:t>
            </a:r>
            <a:r>
              <a:rPr lang="en-US" altLang="zh-TW" dirty="0" err="1"/>
              <a:t>gasPrice</a:t>
            </a:r>
            <a:r>
              <a:rPr lang="en-US" altLang="zh-TW" dirty="0"/>
              <a:t>, the faster the transaction is likely to be confirmed.</a:t>
            </a:r>
          </a:p>
          <a:p>
            <a:pPr lvl="1" algn="just">
              <a:spcBef>
                <a:spcPts val="1200"/>
              </a:spcBef>
            </a:pPr>
            <a:r>
              <a:rPr lang="en-US" altLang="zh-TW" dirty="0"/>
              <a:t>The </a:t>
            </a:r>
            <a:r>
              <a:rPr lang="en-US" altLang="zh-TW" dirty="0">
                <a:solidFill>
                  <a:srgbClr val="0070C0"/>
                </a:solidFill>
              </a:rPr>
              <a:t>gasLimit</a:t>
            </a:r>
            <a:r>
              <a:rPr lang="en-US" altLang="zh-TW" dirty="0"/>
              <a:t> field gives the maximum number of units of gas the transaction originator is willing to buy in order to complete the transaction. (If your transaction’s destination address is a contract, then the amount of gas needed can be estimated but cannot be determined with accuracy)</a:t>
            </a:r>
          </a:p>
          <a:p>
            <a:endParaRPr lang="zh-TW" altLang="en-US" dirty="0"/>
          </a:p>
        </p:txBody>
      </p:sp>
      <p:sp>
        <p:nvSpPr>
          <p:cNvPr id="4" name="投影片編號版面配置區 3">
            <a:extLst>
              <a:ext uri="{FF2B5EF4-FFF2-40B4-BE49-F238E27FC236}">
                <a16:creationId xmlns:a16="http://schemas.microsoft.com/office/drawing/2014/main" id="{8F1EAC7F-29E7-4ED8-A198-C7EFC3D22C4B}"/>
              </a:ext>
            </a:extLst>
          </p:cNvPr>
          <p:cNvSpPr>
            <a:spLocks noGrp="1"/>
          </p:cNvSpPr>
          <p:nvPr>
            <p:ph type="sldNum" sz="quarter" idx="12"/>
          </p:nvPr>
        </p:nvSpPr>
        <p:spPr/>
        <p:txBody>
          <a:bodyPr/>
          <a:lstStyle/>
          <a:p>
            <a:fld id="{8C04AE96-B1B9-4ED2-B3ED-30B2680CEC7B}" type="slidenum">
              <a:rPr lang="zh-TW" altLang="en-US" smtClean="0"/>
              <a:pPr/>
              <a:t>34</a:t>
            </a:fld>
            <a:endParaRPr lang="zh-TW" altLang="en-US"/>
          </a:p>
        </p:txBody>
      </p:sp>
    </p:spTree>
    <p:extLst>
      <p:ext uri="{BB962C8B-B14F-4D97-AF65-F5344CB8AC3E}">
        <p14:creationId xmlns:p14="http://schemas.microsoft.com/office/powerpoint/2010/main" val="38716994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9E77B6-92E6-47A6-A8F0-252E8D7E298E}"/>
              </a:ext>
            </a:extLst>
          </p:cNvPr>
          <p:cNvSpPr>
            <a:spLocks noGrp="1"/>
          </p:cNvSpPr>
          <p:nvPr>
            <p:ph type="title"/>
          </p:nvPr>
        </p:nvSpPr>
        <p:spPr/>
        <p:txBody>
          <a:bodyPr/>
          <a:lstStyle/>
          <a:p>
            <a:r>
              <a:rPr lang="en-US" altLang="zh-TW" dirty="0"/>
              <a:t>Transaction </a:t>
            </a:r>
            <a:r>
              <a:rPr lang="en-US" altLang="zh-TW" dirty="0">
                <a:solidFill>
                  <a:srgbClr val="0070C0"/>
                </a:solidFill>
              </a:rPr>
              <a:t>Recipient</a:t>
            </a:r>
            <a:endParaRPr lang="zh-TW" altLang="en-US" dirty="0">
              <a:solidFill>
                <a:srgbClr val="0070C0"/>
              </a:solidFill>
            </a:endParaRPr>
          </a:p>
        </p:txBody>
      </p:sp>
      <p:sp>
        <p:nvSpPr>
          <p:cNvPr id="3" name="內容版面配置區 2">
            <a:extLst>
              <a:ext uri="{FF2B5EF4-FFF2-40B4-BE49-F238E27FC236}">
                <a16:creationId xmlns:a16="http://schemas.microsoft.com/office/drawing/2014/main" id="{FC8FA02C-38DA-46D3-BACE-33BD5AE00034}"/>
              </a:ext>
            </a:extLst>
          </p:cNvPr>
          <p:cNvSpPr>
            <a:spLocks noGrp="1"/>
          </p:cNvSpPr>
          <p:nvPr>
            <p:ph idx="1"/>
          </p:nvPr>
        </p:nvSpPr>
        <p:spPr/>
        <p:txBody>
          <a:bodyPr/>
          <a:lstStyle/>
          <a:p>
            <a:pPr algn="just">
              <a:spcBef>
                <a:spcPts val="1200"/>
              </a:spcBef>
            </a:pPr>
            <a:r>
              <a:rPr lang="en-US" altLang="zh-TW" dirty="0"/>
              <a:t>The recipient of a transaction is specified in the </a:t>
            </a:r>
            <a:r>
              <a:rPr lang="en-US" altLang="zh-TW" dirty="0">
                <a:solidFill>
                  <a:srgbClr val="0070C0"/>
                </a:solidFill>
              </a:rPr>
              <a:t>to</a:t>
            </a:r>
            <a:r>
              <a:rPr lang="en-US" altLang="zh-TW" dirty="0"/>
              <a:t> field. This contains a 20-byte Ethereum address. </a:t>
            </a:r>
            <a:r>
              <a:rPr lang="en-US" altLang="zh-TW" dirty="0">
                <a:solidFill>
                  <a:srgbClr val="0070C0"/>
                </a:solidFill>
              </a:rPr>
              <a:t>The address can be an EOA or a contract address</a:t>
            </a:r>
            <a:r>
              <a:rPr lang="en-US" altLang="zh-TW" dirty="0"/>
              <a:t>.</a:t>
            </a:r>
          </a:p>
          <a:p>
            <a:pPr lvl="1" algn="just">
              <a:spcBef>
                <a:spcPts val="1200"/>
              </a:spcBef>
            </a:pPr>
            <a:r>
              <a:rPr lang="en-US" altLang="zh-TW" dirty="0"/>
              <a:t>The </a:t>
            </a:r>
            <a:r>
              <a:rPr lang="en-US" altLang="zh-TW" dirty="0">
                <a:solidFill>
                  <a:srgbClr val="0000FF"/>
                </a:solidFill>
              </a:rPr>
              <a:t>Ethereum protocol does not validate recipient addresses in transactions</a:t>
            </a:r>
            <a:r>
              <a:rPr lang="en-US" altLang="zh-TW" dirty="0"/>
              <a:t>. You can send to an address that has no corresponding private key or contract, thereby “</a:t>
            </a:r>
            <a:r>
              <a:rPr lang="en-US" altLang="zh-TW" dirty="0">
                <a:solidFill>
                  <a:srgbClr val="FF0000"/>
                </a:solidFill>
              </a:rPr>
              <a:t>burning</a:t>
            </a:r>
            <a:r>
              <a:rPr lang="en-US" altLang="zh-TW" dirty="0"/>
              <a:t>” the ether, rendering it forever unspendable. Validation should be done at the user interface level.</a:t>
            </a:r>
          </a:p>
        </p:txBody>
      </p:sp>
      <p:sp>
        <p:nvSpPr>
          <p:cNvPr id="4" name="投影片編號版面配置區 3">
            <a:extLst>
              <a:ext uri="{FF2B5EF4-FFF2-40B4-BE49-F238E27FC236}">
                <a16:creationId xmlns:a16="http://schemas.microsoft.com/office/drawing/2014/main" id="{3273731D-5877-48D0-9078-5404C972E137}"/>
              </a:ext>
            </a:extLst>
          </p:cNvPr>
          <p:cNvSpPr>
            <a:spLocks noGrp="1"/>
          </p:cNvSpPr>
          <p:nvPr>
            <p:ph type="sldNum" sz="quarter" idx="12"/>
          </p:nvPr>
        </p:nvSpPr>
        <p:spPr/>
        <p:txBody>
          <a:bodyPr/>
          <a:lstStyle/>
          <a:p>
            <a:fld id="{8C04AE96-B1B9-4ED2-B3ED-30B2680CEC7B}" type="slidenum">
              <a:rPr lang="zh-TW" altLang="en-US" smtClean="0"/>
              <a:pPr/>
              <a:t>35</a:t>
            </a:fld>
            <a:endParaRPr lang="zh-TW" altLang="en-US"/>
          </a:p>
        </p:txBody>
      </p:sp>
      <p:pic>
        <p:nvPicPr>
          <p:cNvPr id="3074" name="Picture 2" descr="2022 - $ 5 billion burned in ether">
            <a:extLst>
              <a:ext uri="{FF2B5EF4-FFF2-40B4-BE49-F238E27FC236}">
                <a16:creationId xmlns:a16="http://schemas.microsoft.com/office/drawing/2014/main" id="{9B1EDE54-2B82-46B0-A5F8-5679663CAD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447" r="9623"/>
          <a:stretch/>
        </p:blipFill>
        <p:spPr bwMode="auto">
          <a:xfrm>
            <a:off x="7368940" y="4338563"/>
            <a:ext cx="3917483" cy="1928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0520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4569B6-F865-44DE-BE79-447B8730ECEB}"/>
              </a:ext>
            </a:extLst>
          </p:cNvPr>
          <p:cNvSpPr>
            <a:spLocks noGrp="1"/>
          </p:cNvSpPr>
          <p:nvPr>
            <p:ph type="title"/>
          </p:nvPr>
        </p:nvSpPr>
        <p:spPr/>
        <p:txBody>
          <a:bodyPr/>
          <a:lstStyle/>
          <a:p>
            <a:r>
              <a:rPr lang="en-US" altLang="zh-TW" dirty="0"/>
              <a:t>Transaction </a:t>
            </a:r>
            <a:r>
              <a:rPr lang="en-US" altLang="zh-TW" dirty="0">
                <a:solidFill>
                  <a:srgbClr val="0070C0"/>
                </a:solidFill>
              </a:rPr>
              <a:t>Value</a:t>
            </a:r>
            <a:r>
              <a:rPr lang="en-US" altLang="zh-TW" dirty="0"/>
              <a:t> and </a:t>
            </a:r>
            <a:r>
              <a:rPr lang="en-US" altLang="zh-TW" dirty="0">
                <a:solidFill>
                  <a:srgbClr val="0070C0"/>
                </a:solidFill>
              </a:rPr>
              <a:t>Data</a:t>
            </a:r>
            <a:r>
              <a:rPr lang="en-US" altLang="zh-TW" dirty="0"/>
              <a:t> (1/2)</a:t>
            </a:r>
            <a:endParaRPr lang="zh-TW" altLang="en-US" dirty="0"/>
          </a:p>
        </p:txBody>
      </p:sp>
      <p:sp>
        <p:nvSpPr>
          <p:cNvPr id="3" name="內容版面配置區 2">
            <a:extLst>
              <a:ext uri="{FF2B5EF4-FFF2-40B4-BE49-F238E27FC236}">
                <a16:creationId xmlns:a16="http://schemas.microsoft.com/office/drawing/2014/main" id="{8E0CCEC0-F275-4C21-A57D-59ADE9E86828}"/>
              </a:ext>
            </a:extLst>
          </p:cNvPr>
          <p:cNvSpPr>
            <a:spLocks noGrp="1"/>
          </p:cNvSpPr>
          <p:nvPr>
            <p:ph idx="1"/>
          </p:nvPr>
        </p:nvSpPr>
        <p:spPr>
          <a:xfrm>
            <a:off x="838200" y="1381329"/>
            <a:ext cx="10515600" cy="4975022"/>
          </a:xfrm>
        </p:spPr>
        <p:txBody>
          <a:bodyPr>
            <a:normAutofit/>
          </a:bodyPr>
          <a:lstStyle/>
          <a:p>
            <a:pPr algn="just"/>
            <a:r>
              <a:rPr lang="en-US" altLang="zh-TW" dirty="0"/>
              <a:t>The main “payload” of a transaction is contained in two fields: </a:t>
            </a:r>
            <a:r>
              <a:rPr lang="en-US" altLang="zh-TW" dirty="0">
                <a:solidFill>
                  <a:srgbClr val="0070C0"/>
                </a:solidFill>
              </a:rPr>
              <a:t>value</a:t>
            </a:r>
            <a:r>
              <a:rPr lang="en-US" altLang="zh-TW" dirty="0"/>
              <a:t> and </a:t>
            </a:r>
            <a:r>
              <a:rPr lang="en-US" altLang="zh-TW" dirty="0">
                <a:solidFill>
                  <a:srgbClr val="0070C0"/>
                </a:solidFill>
              </a:rPr>
              <a:t>data</a:t>
            </a:r>
            <a:r>
              <a:rPr lang="en-US" altLang="zh-TW" dirty="0"/>
              <a:t>.</a:t>
            </a:r>
          </a:p>
          <a:p>
            <a:pPr lvl="1" algn="just">
              <a:spcBef>
                <a:spcPts val="1200"/>
              </a:spcBef>
            </a:pPr>
            <a:r>
              <a:rPr lang="en-US" altLang="zh-TW" dirty="0"/>
              <a:t>A transaction with only value is a </a:t>
            </a:r>
            <a:r>
              <a:rPr lang="en-US" altLang="zh-TW" dirty="0">
                <a:solidFill>
                  <a:srgbClr val="0000FF"/>
                </a:solidFill>
              </a:rPr>
              <a:t>payment</a:t>
            </a:r>
            <a:r>
              <a:rPr lang="en-US" altLang="zh-TW" dirty="0"/>
              <a:t>. A transaction with only data is an </a:t>
            </a:r>
            <a:r>
              <a:rPr lang="en-US" altLang="zh-TW" dirty="0">
                <a:solidFill>
                  <a:srgbClr val="0000FF"/>
                </a:solidFill>
              </a:rPr>
              <a:t>invocation</a:t>
            </a:r>
            <a:r>
              <a:rPr lang="en-US" altLang="zh-TW" dirty="0"/>
              <a:t>. A transaction with both value and data is both a payment and an invocation. A transaction with neither value nor data — that’s probably just a waste of gas.</a:t>
            </a:r>
          </a:p>
          <a:p>
            <a:pPr>
              <a:spcBef>
                <a:spcPts val="1200"/>
              </a:spcBef>
            </a:pPr>
            <a:r>
              <a:rPr lang="en-US" altLang="zh-TW" dirty="0">
                <a:solidFill>
                  <a:srgbClr val="FF0000"/>
                </a:solidFill>
              </a:rPr>
              <a:t>Transmitting Value </a:t>
            </a:r>
            <a:r>
              <a:rPr lang="en-US" altLang="zh-TW" dirty="0"/>
              <a:t>to EOAs and Contracts</a:t>
            </a:r>
          </a:p>
          <a:p>
            <a:pPr lvl="1" algn="just">
              <a:spcBef>
                <a:spcPts val="1200"/>
              </a:spcBef>
            </a:pPr>
            <a:r>
              <a:rPr lang="en-US" altLang="zh-TW" dirty="0"/>
              <a:t>For EOA addresses, Ethereum will record a state change, adding the value you sent to the balance of the address.</a:t>
            </a:r>
          </a:p>
          <a:p>
            <a:pPr lvl="1" algn="just">
              <a:spcBef>
                <a:spcPts val="1200"/>
              </a:spcBef>
            </a:pPr>
            <a:r>
              <a:rPr lang="en-US" altLang="zh-TW" dirty="0"/>
              <a:t>If the destination address is a contract, the EVM will execute the contract and attempt to call the function named in the data payload. If no data in your transaction, the EVM will call a </a:t>
            </a:r>
            <a:r>
              <a:rPr lang="en-US" altLang="zh-TW" i="1" dirty="0">
                <a:solidFill>
                  <a:srgbClr val="0000FF"/>
                </a:solidFill>
              </a:rPr>
              <a:t>fallback</a:t>
            </a:r>
            <a:r>
              <a:rPr lang="en-US" altLang="zh-TW" dirty="0">
                <a:solidFill>
                  <a:srgbClr val="0000FF"/>
                </a:solidFill>
              </a:rPr>
              <a:t> </a:t>
            </a:r>
            <a:r>
              <a:rPr lang="en-US" altLang="zh-TW" dirty="0"/>
              <a:t>function, i.e. </a:t>
            </a:r>
            <a:r>
              <a:rPr lang="en-US" altLang="zh-TW" i="1" dirty="0">
                <a:solidFill>
                  <a:srgbClr val="0000FF"/>
                </a:solidFill>
              </a:rPr>
              <a:t>receive</a:t>
            </a:r>
            <a:r>
              <a:rPr lang="en-US" altLang="zh-TW" dirty="0"/>
              <a:t>() in Solidity 0.6.x.</a:t>
            </a:r>
          </a:p>
        </p:txBody>
      </p:sp>
      <p:sp>
        <p:nvSpPr>
          <p:cNvPr id="4" name="投影片編號版面配置區 3">
            <a:extLst>
              <a:ext uri="{FF2B5EF4-FFF2-40B4-BE49-F238E27FC236}">
                <a16:creationId xmlns:a16="http://schemas.microsoft.com/office/drawing/2014/main" id="{1487B78C-9980-4053-A01C-A923E619E293}"/>
              </a:ext>
            </a:extLst>
          </p:cNvPr>
          <p:cNvSpPr>
            <a:spLocks noGrp="1"/>
          </p:cNvSpPr>
          <p:nvPr>
            <p:ph type="sldNum" sz="quarter" idx="12"/>
          </p:nvPr>
        </p:nvSpPr>
        <p:spPr/>
        <p:txBody>
          <a:bodyPr/>
          <a:lstStyle/>
          <a:p>
            <a:fld id="{8C04AE96-B1B9-4ED2-B3ED-30B2680CEC7B}" type="slidenum">
              <a:rPr lang="zh-TW" altLang="en-US" smtClean="0"/>
              <a:pPr/>
              <a:t>36</a:t>
            </a:fld>
            <a:endParaRPr lang="zh-TW" altLang="en-US"/>
          </a:p>
        </p:txBody>
      </p:sp>
    </p:spTree>
    <p:extLst>
      <p:ext uri="{BB962C8B-B14F-4D97-AF65-F5344CB8AC3E}">
        <p14:creationId xmlns:p14="http://schemas.microsoft.com/office/powerpoint/2010/main" val="32937127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57C7FF-F52E-4F0C-8BF2-84D83D28C136}"/>
              </a:ext>
            </a:extLst>
          </p:cNvPr>
          <p:cNvSpPr>
            <a:spLocks noGrp="1"/>
          </p:cNvSpPr>
          <p:nvPr>
            <p:ph type="title"/>
          </p:nvPr>
        </p:nvSpPr>
        <p:spPr/>
        <p:txBody>
          <a:bodyPr/>
          <a:lstStyle/>
          <a:p>
            <a:r>
              <a:rPr lang="en-US" altLang="zh-TW" dirty="0"/>
              <a:t>Transaction Value and Data (2/2)</a:t>
            </a:r>
            <a:endParaRPr lang="zh-TW" altLang="en-US" dirty="0"/>
          </a:p>
        </p:txBody>
      </p:sp>
      <p:sp>
        <p:nvSpPr>
          <p:cNvPr id="3" name="內容版面配置區 2">
            <a:extLst>
              <a:ext uri="{FF2B5EF4-FFF2-40B4-BE49-F238E27FC236}">
                <a16:creationId xmlns:a16="http://schemas.microsoft.com/office/drawing/2014/main" id="{4CABE604-48DD-4483-8621-26E607DA8F90}"/>
              </a:ext>
            </a:extLst>
          </p:cNvPr>
          <p:cNvSpPr>
            <a:spLocks noGrp="1"/>
          </p:cNvSpPr>
          <p:nvPr>
            <p:ph idx="1"/>
          </p:nvPr>
        </p:nvSpPr>
        <p:spPr/>
        <p:txBody>
          <a:bodyPr/>
          <a:lstStyle/>
          <a:p>
            <a:r>
              <a:rPr lang="en-US" altLang="zh-TW" dirty="0">
                <a:solidFill>
                  <a:srgbClr val="FF0000"/>
                </a:solidFill>
              </a:rPr>
              <a:t>Transmitting a Data Payload </a:t>
            </a:r>
            <a:r>
              <a:rPr lang="en-US" altLang="zh-TW" dirty="0"/>
              <a:t>to an EOA or Contract</a:t>
            </a:r>
          </a:p>
          <a:p>
            <a:pPr lvl="1" algn="just">
              <a:spcBef>
                <a:spcPts val="1200"/>
              </a:spcBef>
            </a:pPr>
            <a:r>
              <a:rPr lang="en-US" altLang="zh-TW" dirty="0"/>
              <a:t>When your transaction contains data, it is most likely addressed to a contract address. That doesn’t mean you cannot send a data payload to an EOA — that is completely valid in the Ethereum protocol. However, the interpretation of the data is up to the wallet you use to access the EOA. Most wallets ignore any data received in a transaction to an EOA they control.</a:t>
            </a:r>
          </a:p>
          <a:p>
            <a:pPr lvl="1" algn="just">
              <a:spcBef>
                <a:spcPts val="1200"/>
              </a:spcBef>
            </a:pPr>
            <a:r>
              <a:rPr lang="en-US" altLang="zh-TW" dirty="0"/>
              <a:t>For contract addresses, the data will be interpreted by the EVM as a </a:t>
            </a:r>
            <a:r>
              <a:rPr lang="en-US" altLang="zh-TW" dirty="0">
                <a:solidFill>
                  <a:srgbClr val="0000FF"/>
                </a:solidFill>
              </a:rPr>
              <a:t>contract invocation</a:t>
            </a:r>
            <a:r>
              <a:rPr lang="en-US" altLang="zh-TW" dirty="0"/>
              <a:t>. Most contracts use this data more specifically as a function invocation, calling the named function and passing any encoded arguments to the function.</a:t>
            </a:r>
            <a:endParaRPr lang="zh-TW" altLang="en-US" dirty="0"/>
          </a:p>
        </p:txBody>
      </p:sp>
      <p:sp>
        <p:nvSpPr>
          <p:cNvPr id="4" name="投影片編號版面配置區 3">
            <a:extLst>
              <a:ext uri="{FF2B5EF4-FFF2-40B4-BE49-F238E27FC236}">
                <a16:creationId xmlns:a16="http://schemas.microsoft.com/office/drawing/2014/main" id="{263A963B-5F0A-45D2-93ED-8A239B55DE8C}"/>
              </a:ext>
            </a:extLst>
          </p:cNvPr>
          <p:cNvSpPr>
            <a:spLocks noGrp="1"/>
          </p:cNvSpPr>
          <p:nvPr>
            <p:ph type="sldNum" sz="quarter" idx="12"/>
          </p:nvPr>
        </p:nvSpPr>
        <p:spPr/>
        <p:txBody>
          <a:bodyPr/>
          <a:lstStyle/>
          <a:p>
            <a:fld id="{8C04AE96-B1B9-4ED2-B3ED-30B2680CEC7B}" type="slidenum">
              <a:rPr lang="zh-TW" altLang="en-US" smtClean="0"/>
              <a:pPr/>
              <a:t>37</a:t>
            </a:fld>
            <a:endParaRPr lang="zh-TW" altLang="en-US"/>
          </a:p>
        </p:txBody>
      </p:sp>
    </p:spTree>
    <p:extLst>
      <p:ext uri="{BB962C8B-B14F-4D97-AF65-F5344CB8AC3E}">
        <p14:creationId xmlns:p14="http://schemas.microsoft.com/office/powerpoint/2010/main" val="34282594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F98CF2E-8717-4BCA-8BEB-540B1FDC1E8A}"/>
              </a:ext>
            </a:extLst>
          </p:cNvPr>
          <p:cNvSpPr>
            <a:spLocks noGrp="1"/>
          </p:cNvSpPr>
          <p:nvPr>
            <p:ph type="title"/>
          </p:nvPr>
        </p:nvSpPr>
        <p:spPr/>
        <p:txBody>
          <a:bodyPr/>
          <a:lstStyle/>
          <a:p>
            <a:r>
              <a:rPr lang="en-US" altLang="zh-TW" dirty="0"/>
              <a:t>Ref. </a:t>
            </a:r>
            <a:r>
              <a:rPr lang="en-US" altLang="zh-TW" dirty="0">
                <a:solidFill>
                  <a:srgbClr val="0070C0"/>
                </a:solidFill>
              </a:rPr>
              <a:t>Fallback Function </a:t>
            </a:r>
            <a:r>
              <a:rPr lang="en-US" altLang="zh-TW" dirty="0"/>
              <a:t>in Solidity (1/2)</a:t>
            </a:r>
            <a:endParaRPr lang="zh-TW" altLang="en-US" dirty="0"/>
          </a:p>
        </p:txBody>
      </p:sp>
      <p:sp>
        <p:nvSpPr>
          <p:cNvPr id="3" name="內容版面配置區 2">
            <a:extLst>
              <a:ext uri="{FF2B5EF4-FFF2-40B4-BE49-F238E27FC236}">
                <a16:creationId xmlns:a16="http://schemas.microsoft.com/office/drawing/2014/main" id="{CBBD0471-672F-4B70-991F-B1395456C489}"/>
              </a:ext>
            </a:extLst>
          </p:cNvPr>
          <p:cNvSpPr>
            <a:spLocks noGrp="1"/>
          </p:cNvSpPr>
          <p:nvPr>
            <p:ph idx="1"/>
          </p:nvPr>
        </p:nvSpPr>
        <p:spPr/>
        <p:txBody>
          <a:bodyPr/>
          <a:lstStyle/>
          <a:p>
            <a:pPr algn="just"/>
            <a:r>
              <a:rPr lang="en-US" altLang="zh-TW" dirty="0"/>
              <a:t>The solidity fallback function is executed if none of the other functions match the function identifier or no data was provided with the function call.</a:t>
            </a:r>
          </a:p>
          <a:p>
            <a:pPr algn="just"/>
            <a:r>
              <a:rPr lang="en-US" altLang="zh-TW" dirty="0">
                <a:solidFill>
                  <a:srgbClr val="0000FF"/>
                </a:solidFill>
              </a:rPr>
              <a:t>Only one unnamed function</a:t>
            </a:r>
            <a:r>
              <a:rPr lang="en-US" altLang="zh-TW" dirty="0"/>
              <a:t> can be assigned to a contract and it is executed whenever the contract receives plain Ether without any data.</a:t>
            </a:r>
          </a:p>
          <a:p>
            <a:pPr algn="just"/>
            <a:r>
              <a:rPr lang="en-US" altLang="zh-TW" dirty="0"/>
              <a:t>To </a:t>
            </a:r>
            <a:r>
              <a:rPr lang="en-US" altLang="zh-TW" dirty="0">
                <a:solidFill>
                  <a:srgbClr val="0000FF"/>
                </a:solidFill>
              </a:rPr>
              <a:t>receive Ether </a:t>
            </a:r>
            <a:r>
              <a:rPr lang="en-US" altLang="zh-TW" dirty="0"/>
              <a:t>and add it to the total balance of the contract, </a:t>
            </a:r>
            <a:r>
              <a:rPr lang="en-US" altLang="zh-TW" dirty="0">
                <a:solidFill>
                  <a:srgbClr val="0070C0"/>
                </a:solidFill>
              </a:rPr>
              <a:t>the fallback function must be marked</a:t>
            </a:r>
            <a:r>
              <a:rPr lang="en-US" altLang="zh-TW" dirty="0"/>
              <a:t> </a:t>
            </a:r>
            <a:r>
              <a:rPr lang="en-US" altLang="zh-TW" dirty="0">
                <a:solidFill>
                  <a:srgbClr val="0000FF"/>
                </a:solidFill>
              </a:rPr>
              <a:t>payable</a:t>
            </a:r>
            <a:r>
              <a:rPr lang="en-US" altLang="zh-TW" dirty="0"/>
              <a:t>. If no such function exists, the contract cannot receive Ether through regular transactions and will throw an exception.</a:t>
            </a:r>
            <a:endParaRPr lang="zh-TW" altLang="en-US" dirty="0"/>
          </a:p>
        </p:txBody>
      </p:sp>
      <p:sp>
        <p:nvSpPr>
          <p:cNvPr id="4" name="投影片編號版面配置區 3">
            <a:extLst>
              <a:ext uri="{FF2B5EF4-FFF2-40B4-BE49-F238E27FC236}">
                <a16:creationId xmlns:a16="http://schemas.microsoft.com/office/drawing/2014/main" id="{ECF2D757-4A4F-455C-AA7E-0A29F4457E4B}"/>
              </a:ext>
            </a:extLst>
          </p:cNvPr>
          <p:cNvSpPr>
            <a:spLocks noGrp="1"/>
          </p:cNvSpPr>
          <p:nvPr>
            <p:ph type="sldNum" sz="quarter" idx="12"/>
          </p:nvPr>
        </p:nvSpPr>
        <p:spPr/>
        <p:txBody>
          <a:bodyPr/>
          <a:lstStyle/>
          <a:p>
            <a:fld id="{8C04AE96-B1B9-4ED2-B3ED-30B2680CEC7B}" type="slidenum">
              <a:rPr lang="zh-TW" altLang="en-US" smtClean="0"/>
              <a:pPr/>
              <a:t>38</a:t>
            </a:fld>
            <a:endParaRPr lang="zh-TW" altLang="en-US"/>
          </a:p>
        </p:txBody>
      </p:sp>
    </p:spTree>
    <p:extLst>
      <p:ext uri="{BB962C8B-B14F-4D97-AF65-F5344CB8AC3E}">
        <p14:creationId xmlns:p14="http://schemas.microsoft.com/office/powerpoint/2010/main" val="7602486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63EEA0-8CED-4F15-A561-176BB95C0531}"/>
              </a:ext>
            </a:extLst>
          </p:cNvPr>
          <p:cNvSpPr>
            <a:spLocks noGrp="1"/>
          </p:cNvSpPr>
          <p:nvPr>
            <p:ph type="title"/>
          </p:nvPr>
        </p:nvSpPr>
        <p:spPr/>
        <p:txBody>
          <a:bodyPr/>
          <a:lstStyle/>
          <a:p>
            <a:r>
              <a:rPr lang="en-US" altLang="zh-TW" dirty="0"/>
              <a:t>Ref. Fallback Function in Solidity (2/2)</a:t>
            </a:r>
            <a:endParaRPr lang="zh-TW" altLang="en-US" dirty="0"/>
          </a:p>
        </p:txBody>
      </p:sp>
      <p:sp>
        <p:nvSpPr>
          <p:cNvPr id="3" name="內容版面配置區 2">
            <a:extLst>
              <a:ext uri="{FF2B5EF4-FFF2-40B4-BE49-F238E27FC236}">
                <a16:creationId xmlns:a16="http://schemas.microsoft.com/office/drawing/2014/main" id="{7C66A9B0-F29D-480B-8DEF-D27CFB22D07D}"/>
              </a:ext>
            </a:extLst>
          </p:cNvPr>
          <p:cNvSpPr>
            <a:spLocks noGrp="1"/>
          </p:cNvSpPr>
          <p:nvPr>
            <p:ph idx="1"/>
          </p:nvPr>
        </p:nvSpPr>
        <p:spPr/>
        <p:txBody>
          <a:bodyPr/>
          <a:lstStyle/>
          <a:p>
            <a:r>
              <a:rPr lang="en-US" altLang="zh-TW" dirty="0"/>
              <a:t>Properties of a fallback function</a:t>
            </a:r>
          </a:p>
          <a:p>
            <a:pPr lvl="1">
              <a:spcBef>
                <a:spcPts val="1200"/>
              </a:spcBef>
            </a:pPr>
            <a:r>
              <a:rPr lang="en-US" altLang="zh-TW" dirty="0"/>
              <a:t>Has no name or arguments.</a:t>
            </a:r>
          </a:p>
          <a:p>
            <a:pPr lvl="1">
              <a:spcBef>
                <a:spcPts val="1200"/>
              </a:spcBef>
            </a:pPr>
            <a:r>
              <a:rPr lang="en-US" altLang="zh-TW" dirty="0"/>
              <a:t>If it is not marked payable, the contract will throw an exception if it receives plain ether without data.</a:t>
            </a:r>
          </a:p>
          <a:p>
            <a:pPr lvl="1">
              <a:spcBef>
                <a:spcPts val="1200"/>
              </a:spcBef>
            </a:pPr>
            <a:r>
              <a:rPr lang="en-US" altLang="zh-TW" dirty="0"/>
              <a:t>Can not return anything.</a:t>
            </a:r>
          </a:p>
          <a:p>
            <a:pPr lvl="1">
              <a:spcBef>
                <a:spcPts val="1200"/>
              </a:spcBef>
            </a:pPr>
            <a:r>
              <a:rPr lang="en-US" altLang="zh-TW" dirty="0"/>
              <a:t>Can be defined once per contract.</a:t>
            </a:r>
          </a:p>
          <a:p>
            <a:pPr lvl="1">
              <a:spcBef>
                <a:spcPts val="1200"/>
              </a:spcBef>
            </a:pPr>
            <a:r>
              <a:rPr lang="en-US" altLang="zh-TW" dirty="0"/>
              <a:t>It is also executed if the caller meant to call a function that is not available</a:t>
            </a:r>
          </a:p>
          <a:p>
            <a:pPr lvl="1">
              <a:spcBef>
                <a:spcPts val="1200"/>
              </a:spcBef>
            </a:pPr>
            <a:r>
              <a:rPr lang="en-US" altLang="zh-TW" dirty="0"/>
              <a:t>It is mandatory to mark it external.</a:t>
            </a:r>
          </a:p>
          <a:p>
            <a:pPr lvl="1">
              <a:spcBef>
                <a:spcPts val="1200"/>
              </a:spcBef>
            </a:pPr>
            <a:r>
              <a:rPr lang="en-US" altLang="zh-TW" dirty="0"/>
              <a:t>It is limited to 2300 gas when called by another function. It is so for as to make this function call as cheap as possible.</a:t>
            </a:r>
            <a:endParaRPr lang="zh-TW" altLang="en-US" dirty="0"/>
          </a:p>
        </p:txBody>
      </p:sp>
      <p:sp>
        <p:nvSpPr>
          <p:cNvPr id="4" name="投影片編號版面配置區 3">
            <a:extLst>
              <a:ext uri="{FF2B5EF4-FFF2-40B4-BE49-F238E27FC236}">
                <a16:creationId xmlns:a16="http://schemas.microsoft.com/office/drawing/2014/main" id="{BB129D66-E918-4F1D-ABFA-8117918B8BCB}"/>
              </a:ext>
            </a:extLst>
          </p:cNvPr>
          <p:cNvSpPr>
            <a:spLocks noGrp="1"/>
          </p:cNvSpPr>
          <p:nvPr>
            <p:ph type="sldNum" sz="quarter" idx="12"/>
          </p:nvPr>
        </p:nvSpPr>
        <p:spPr/>
        <p:txBody>
          <a:bodyPr/>
          <a:lstStyle/>
          <a:p>
            <a:fld id="{8C04AE96-B1B9-4ED2-B3ED-30B2680CEC7B}" type="slidenum">
              <a:rPr lang="zh-TW" altLang="en-US" smtClean="0"/>
              <a:pPr/>
              <a:t>39</a:t>
            </a:fld>
            <a:endParaRPr lang="zh-TW" altLang="en-US"/>
          </a:p>
        </p:txBody>
      </p:sp>
    </p:spTree>
    <p:extLst>
      <p:ext uri="{BB962C8B-B14F-4D97-AF65-F5344CB8AC3E}">
        <p14:creationId xmlns:p14="http://schemas.microsoft.com/office/powerpoint/2010/main" val="1711737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291C2B5-2677-4946-93EE-7AA62B98927D}"/>
              </a:ext>
            </a:extLst>
          </p:cNvPr>
          <p:cNvSpPr>
            <a:spLocks noGrp="1"/>
          </p:cNvSpPr>
          <p:nvPr>
            <p:ph type="title"/>
          </p:nvPr>
        </p:nvSpPr>
        <p:spPr>
          <a:xfrm>
            <a:off x="838200" y="273282"/>
            <a:ext cx="10515600" cy="828408"/>
          </a:xfrm>
        </p:spPr>
        <p:txBody>
          <a:bodyPr/>
          <a:lstStyle/>
          <a:p>
            <a:r>
              <a:rPr lang="en-US" altLang="zh-TW" dirty="0"/>
              <a:t>Ethereum vs. Bitcoin (1/3)</a:t>
            </a:r>
            <a:endParaRPr lang="zh-TW" altLang="en-US" dirty="0"/>
          </a:p>
        </p:txBody>
      </p:sp>
      <p:sp>
        <p:nvSpPr>
          <p:cNvPr id="3" name="內容版面配置區 2">
            <a:extLst>
              <a:ext uri="{FF2B5EF4-FFF2-40B4-BE49-F238E27FC236}">
                <a16:creationId xmlns:a16="http://schemas.microsoft.com/office/drawing/2014/main" id="{6387FDC2-10F4-4906-84BD-5B150BDBDD48}"/>
              </a:ext>
            </a:extLst>
          </p:cNvPr>
          <p:cNvSpPr>
            <a:spLocks noGrp="1"/>
          </p:cNvSpPr>
          <p:nvPr>
            <p:ph idx="1"/>
          </p:nvPr>
        </p:nvSpPr>
        <p:spPr>
          <a:xfrm>
            <a:off x="838200" y="1488332"/>
            <a:ext cx="10515600" cy="4868018"/>
          </a:xfrm>
        </p:spPr>
        <p:txBody>
          <a:bodyPr>
            <a:normAutofit/>
          </a:bodyPr>
          <a:lstStyle/>
          <a:p>
            <a:pPr algn="just"/>
            <a:r>
              <a:rPr lang="en-US" altLang="zh-TW" dirty="0"/>
              <a:t>Currency</a:t>
            </a:r>
          </a:p>
          <a:p>
            <a:pPr lvl="1" algn="just">
              <a:spcBef>
                <a:spcPts val="600"/>
              </a:spcBef>
            </a:pPr>
            <a:r>
              <a:rPr lang="en-US" altLang="zh-TW" dirty="0">
                <a:solidFill>
                  <a:srgbClr val="0000FF"/>
                </a:solidFill>
              </a:rPr>
              <a:t>Ether</a:t>
            </a:r>
            <a:r>
              <a:rPr lang="en-US" altLang="zh-TW" dirty="0"/>
              <a:t> is built to fuel Ethereum’s network and power transactions, while </a:t>
            </a:r>
            <a:r>
              <a:rPr lang="en-US" altLang="zh-TW" dirty="0">
                <a:solidFill>
                  <a:srgbClr val="FF0000"/>
                </a:solidFill>
              </a:rPr>
              <a:t>Bitcoin</a:t>
            </a:r>
            <a:r>
              <a:rPr lang="en-US" altLang="zh-TW" dirty="0"/>
              <a:t> is known to be the currency of real-world operations.</a:t>
            </a:r>
          </a:p>
          <a:p>
            <a:pPr algn="just">
              <a:spcBef>
                <a:spcPts val="1200"/>
              </a:spcBef>
            </a:pPr>
            <a:r>
              <a:rPr lang="en-US" altLang="zh-TW" dirty="0"/>
              <a:t>Design</a:t>
            </a:r>
          </a:p>
          <a:p>
            <a:pPr lvl="1" algn="just">
              <a:spcBef>
                <a:spcPts val="600"/>
              </a:spcBef>
            </a:pPr>
            <a:r>
              <a:rPr lang="en-US" altLang="zh-TW" dirty="0"/>
              <a:t>Think of </a:t>
            </a:r>
            <a:r>
              <a:rPr lang="en-US" altLang="zh-TW" dirty="0">
                <a:solidFill>
                  <a:srgbClr val="FF0000"/>
                </a:solidFill>
              </a:rPr>
              <a:t>digital currency </a:t>
            </a:r>
            <a:r>
              <a:rPr lang="en-US" altLang="zh-TW" dirty="0"/>
              <a:t>when you think of </a:t>
            </a:r>
            <a:r>
              <a:rPr lang="en-US" altLang="zh-TW" dirty="0">
                <a:solidFill>
                  <a:srgbClr val="FF0000"/>
                </a:solidFill>
              </a:rPr>
              <a:t>Bitcoin</a:t>
            </a:r>
            <a:r>
              <a:rPr lang="en-US" altLang="zh-TW" dirty="0"/>
              <a:t>. Speak of </a:t>
            </a:r>
            <a:r>
              <a:rPr lang="en-US" altLang="zh-TW" dirty="0">
                <a:solidFill>
                  <a:srgbClr val="0000FF"/>
                </a:solidFill>
              </a:rPr>
              <a:t>smart contracts </a:t>
            </a:r>
            <a:r>
              <a:rPr lang="en-US" altLang="zh-TW" dirty="0"/>
              <a:t>when you talk about </a:t>
            </a:r>
            <a:r>
              <a:rPr lang="en-US" altLang="zh-TW" dirty="0">
                <a:solidFill>
                  <a:srgbClr val="0000FF"/>
                </a:solidFill>
              </a:rPr>
              <a:t>Ethereum</a:t>
            </a:r>
            <a:r>
              <a:rPr lang="en-US" altLang="zh-TW" dirty="0"/>
              <a:t>.</a:t>
            </a:r>
          </a:p>
          <a:p>
            <a:pPr algn="just">
              <a:spcBef>
                <a:spcPts val="1200"/>
              </a:spcBef>
            </a:pPr>
            <a:r>
              <a:rPr lang="en-US" altLang="zh-TW" dirty="0"/>
              <a:t>Purpose</a:t>
            </a:r>
          </a:p>
          <a:p>
            <a:pPr lvl="1" algn="just">
              <a:spcBef>
                <a:spcPts val="600"/>
              </a:spcBef>
            </a:pPr>
            <a:r>
              <a:rPr lang="en-US" altLang="zh-TW" dirty="0"/>
              <a:t>Bitcoin is a store of cash and a way to transfer money. Ethereum is also a way to give money to others, but only when certain events happen. Ethereum also differs in that it serves as a building platform for DApps/smart contracts that allow it to submit </a:t>
            </a:r>
            <a:r>
              <a:rPr lang="en-US" altLang="zh-TW" dirty="0">
                <a:solidFill>
                  <a:srgbClr val="0000FF"/>
                </a:solidFill>
              </a:rPr>
              <a:t>value-representing tokens</a:t>
            </a:r>
            <a:r>
              <a:rPr lang="en-US" altLang="zh-TW" dirty="0"/>
              <a:t>. Such values can be anything other than digital currencies, making them separate from bitcoin.</a:t>
            </a:r>
            <a:endParaRPr lang="zh-TW" altLang="en-US" dirty="0"/>
          </a:p>
        </p:txBody>
      </p:sp>
      <p:sp>
        <p:nvSpPr>
          <p:cNvPr id="4" name="投影片編號版面配置區 3">
            <a:extLst>
              <a:ext uri="{FF2B5EF4-FFF2-40B4-BE49-F238E27FC236}">
                <a16:creationId xmlns:a16="http://schemas.microsoft.com/office/drawing/2014/main" id="{E89E374C-FEF0-4D52-B166-BC55BB0B881E}"/>
              </a:ext>
            </a:extLst>
          </p:cNvPr>
          <p:cNvSpPr>
            <a:spLocks noGrp="1"/>
          </p:cNvSpPr>
          <p:nvPr>
            <p:ph type="sldNum" sz="quarter" idx="12"/>
          </p:nvPr>
        </p:nvSpPr>
        <p:spPr/>
        <p:txBody>
          <a:bodyPr/>
          <a:lstStyle/>
          <a:p>
            <a:fld id="{8C04AE96-B1B9-4ED2-B3ED-30B2680CEC7B}" type="slidenum">
              <a:rPr lang="zh-TW" altLang="en-US" smtClean="0"/>
              <a:pPr/>
              <a:t>4</a:t>
            </a:fld>
            <a:endParaRPr lang="zh-TW" altLang="en-US"/>
          </a:p>
        </p:txBody>
      </p:sp>
      <p:sp>
        <p:nvSpPr>
          <p:cNvPr id="5" name="矩形 4">
            <a:extLst>
              <a:ext uri="{FF2B5EF4-FFF2-40B4-BE49-F238E27FC236}">
                <a16:creationId xmlns:a16="http://schemas.microsoft.com/office/drawing/2014/main" id="{F6D64FB3-08E0-4BC8-B6E8-CA1043B846FC}"/>
              </a:ext>
            </a:extLst>
          </p:cNvPr>
          <p:cNvSpPr/>
          <p:nvPr/>
        </p:nvSpPr>
        <p:spPr>
          <a:xfrm>
            <a:off x="876700" y="1006718"/>
            <a:ext cx="5995737" cy="461665"/>
          </a:xfrm>
          <a:prstGeom prst="rect">
            <a:avLst/>
          </a:prstGeom>
        </p:spPr>
        <p:txBody>
          <a:bodyPr wrap="square">
            <a:spAutoFit/>
          </a:bodyPr>
          <a:lstStyle/>
          <a:p>
            <a:r>
              <a:rPr lang="en-US" altLang="zh-TW" sz="2400" dirty="0"/>
              <a:t>Ref. </a:t>
            </a:r>
            <a:r>
              <a:rPr lang="en-US" altLang="zh-TW" sz="2400" dirty="0">
                <a:hlinkClick r:id="rId2"/>
              </a:rPr>
              <a:t>Ethereum vs Bitcoin: A Comparison Guide</a:t>
            </a:r>
            <a:endParaRPr lang="zh-TW" altLang="en-US" sz="2400" dirty="0"/>
          </a:p>
        </p:txBody>
      </p:sp>
    </p:spTree>
    <p:extLst>
      <p:ext uri="{BB962C8B-B14F-4D97-AF65-F5344CB8AC3E}">
        <p14:creationId xmlns:p14="http://schemas.microsoft.com/office/powerpoint/2010/main" val="17045375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F5A091-68C8-4556-A4ED-10173469673C}"/>
              </a:ext>
            </a:extLst>
          </p:cNvPr>
          <p:cNvSpPr>
            <a:spLocks noGrp="1"/>
          </p:cNvSpPr>
          <p:nvPr>
            <p:ph type="title"/>
          </p:nvPr>
        </p:nvSpPr>
        <p:spPr/>
        <p:txBody>
          <a:bodyPr/>
          <a:lstStyle/>
          <a:p>
            <a:r>
              <a:rPr lang="en-US" altLang="zh-TW" dirty="0">
                <a:solidFill>
                  <a:srgbClr val="0070C0"/>
                </a:solidFill>
              </a:rPr>
              <a:t>Special Transaction: Contract Creation</a:t>
            </a:r>
            <a:endParaRPr lang="zh-TW" altLang="en-US" dirty="0">
              <a:solidFill>
                <a:srgbClr val="0070C0"/>
              </a:solidFill>
            </a:endParaRPr>
          </a:p>
        </p:txBody>
      </p:sp>
      <p:sp>
        <p:nvSpPr>
          <p:cNvPr id="3" name="內容版面配置區 2">
            <a:extLst>
              <a:ext uri="{FF2B5EF4-FFF2-40B4-BE49-F238E27FC236}">
                <a16:creationId xmlns:a16="http://schemas.microsoft.com/office/drawing/2014/main" id="{08E7B410-1CBE-4D3C-A0AF-7D4D8AD7FDD9}"/>
              </a:ext>
            </a:extLst>
          </p:cNvPr>
          <p:cNvSpPr>
            <a:spLocks noGrp="1"/>
          </p:cNvSpPr>
          <p:nvPr>
            <p:ph idx="1"/>
          </p:nvPr>
        </p:nvSpPr>
        <p:spPr>
          <a:xfrm>
            <a:off x="838200" y="1381328"/>
            <a:ext cx="10515600" cy="4795635"/>
          </a:xfrm>
        </p:spPr>
        <p:txBody>
          <a:bodyPr>
            <a:normAutofit/>
          </a:bodyPr>
          <a:lstStyle/>
          <a:p>
            <a:pPr algn="just"/>
            <a:r>
              <a:rPr lang="en-US" altLang="zh-TW" dirty="0"/>
              <a:t>One special case is a transaction that creates a new  contract on the blockchain, deploying it for future use.</a:t>
            </a:r>
          </a:p>
          <a:p>
            <a:pPr lvl="1" algn="just">
              <a:spcBef>
                <a:spcPts val="600"/>
              </a:spcBef>
            </a:pPr>
            <a:r>
              <a:rPr lang="en-US" altLang="zh-TW" dirty="0"/>
              <a:t>Contract creation transactions are sent to a special destination address called the </a:t>
            </a:r>
            <a:r>
              <a:rPr lang="en-US" altLang="zh-TW" dirty="0">
                <a:solidFill>
                  <a:srgbClr val="0000FF"/>
                </a:solidFill>
              </a:rPr>
              <a:t>zero address</a:t>
            </a:r>
            <a:r>
              <a:rPr lang="en-US" altLang="zh-TW" dirty="0"/>
              <a:t>; the to field in a contract registration transaction contains the address 0x0.</a:t>
            </a:r>
          </a:p>
          <a:p>
            <a:pPr lvl="1" algn="just">
              <a:spcBef>
                <a:spcPts val="600"/>
              </a:spcBef>
            </a:pPr>
            <a:r>
              <a:rPr lang="en-US" altLang="zh-TW" dirty="0"/>
              <a:t>This address represents neither an EOA nor a contract. It can never spend ether or initiate a transaction. It is only used as a destination, with the special meaning “create this contract.”</a:t>
            </a:r>
          </a:p>
          <a:p>
            <a:pPr algn="just">
              <a:spcBef>
                <a:spcPts val="1200"/>
              </a:spcBef>
            </a:pPr>
            <a:r>
              <a:rPr lang="en-US" altLang="zh-TW" dirty="0"/>
              <a:t>The zero address sometimes receives payments</a:t>
            </a:r>
          </a:p>
          <a:p>
            <a:pPr lvl="1" algn="just">
              <a:spcBef>
                <a:spcPts val="600"/>
              </a:spcBef>
            </a:pPr>
            <a:r>
              <a:rPr lang="en-US" altLang="zh-TW" dirty="0"/>
              <a:t>Case 1: it is by accident, resulting in the loss of ether.</a:t>
            </a:r>
          </a:p>
          <a:p>
            <a:pPr lvl="1" algn="just">
              <a:spcBef>
                <a:spcPts val="600"/>
              </a:spcBef>
            </a:pPr>
            <a:r>
              <a:rPr lang="en-US" altLang="zh-TW" dirty="0"/>
              <a:t>Case 2: it is an intentional </a:t>
            </a:r>
            <a:r>
              <a:rPr lang="en-US" altLang="zh-TW" dirty="0">
                <a:solidFill>
                  <a:srgbClr val="FF0000"/>
                </a:solidFill>
              </a:rPr>
              <a:t>ether burn</a:t>
            </a:r>
            <a:r>
              <a:rPr lang="en-US" altLang="zh-TW" dirty="0"/>
              <a:t>. You should make your intention clear to the network and use the </a:t>
            </a:r>
            <a:r>
              <a:rPr lang="en-US" altLang="zh-TW" dirty="0">
                <a:solidFill>
                  <a:srgbClr val="FF0000"/>
                </a:solidFill>
              </a:rPr>
              <a:t>specially designated burn address </a:t>
            </a:r>
            <a:r>
              <a:rPr lang="en-US" altLang="zh-TW" dirty="0"/>
              <a:t>instead.</a:t>
            </a:r>
            <a:endParaRPr lang="zh-TW" altLang="en-US" dirty="0"/>
          </a:p>
        </p:txBody>
      </p:sp>
      <p:sp>
        <p:nvSpPr>
          <p:cNvPr id="4" name="投影片編號版面配置區 3">
            <a:extLst>
              <a:ext uri="{FF2B5EF4-FFF2-40B4-BE49-F238E27FC236}">
                <a16:creationId xmlns:a16="http://schemas.microsoft.com/office/drawing/2014/main" id="{19AA823B-B468-4C91-B7FB-CC6AB93CEDB6}"/>
              </a:ext>
            </a:extLst>
          </p:cNvPr>
          <p:cNvSpPr>
            <a:spLocks noGrp="1"/>
          </p:cNvSpPr>
          <p:nvPr>
            <p:ph type="sldNum" sz="quarter" idx="12"/>
          </p:nvPr>
        </p:nvSpPr>
        <p:spPr/>
        <p:txBody>
          <a:bodyPr/>
          <a:lstStyle/>
          <a:p>
            <a:fld id="{8C04AE96-B1B9-4ED2-B3ED-30B2680CEC7B}" type="slidenum">
              <a:rPr lang="zh-TW" altLang="en-US" smtClean="0"/>
              <a:pPr/>
              <a:t>40</a:t>
            </a:fld>
            <a:endParaRPr lang="zh-TW" altLang="en-US"/>
          </a:p>
        </p:txBody>
      </p:sp>
      <p:sp>
        <p:nvSpPr>
          <p:cNvPr id="5" name="矩形 4">
            <a:extLst>
              <a:ext uri="{FF2B5EF4-FFF2-40B4-BE49-F238E27FC236}">
                <a16:creationId xmlns:a16="http://schemas.microsoft.com/office/drawing/2014/main" id="{B66669BA-268C-4F0C-BF12-A29D2BAABD3B}"/>
              </a:ext>
            </a:extLst>
          </p:cNvPr>
          <p:cNvSpPr/>
          <p:nvPr/>
        </p:nvSpPr>
        <p:spPr>
          <a:xfrm>
            <a:off x="3657283" y="6029195"/>
            <a:ext cx="5974713" cy="369332"/>
          </a:xfrm>
          <a:prstGeom prst="rect">
            <a:avLst/>
          </a:prstGeom>
        </p:spPr>
        <p:txBody>
          <a:bodyPr wrap="none">
            <a:spAutoFit/>
          </a:bodyPr>
          <a:lstStyle/>
          <a:p>
            <a:r>
              <a:rPr lang="en-US" altLang="zh-TW" dirty="0">
                <a:solidFill>
                  <a:srgbClr val="FF0000"/>
                </a:solidFill>
                <a:latin typeface="CourierNewPSMT"/>
              </a:rPr>
              <a:t>0x000000000000000000000000000000000000dEaD</a:t>
            </a:r>
            <a:endParaRPr lang="zh-TW" altLang="en-US" dirty="0">
              <a:solidFill>
                <a:srgbClr val="FF0000"/>
              </a:solidFill>
            </a:endParaRPr>
          </a:p>
        </p:txBody>
      </p:sp>
    </p:spTree>
    <p:extLst>
      <p:ext uri="{BB962C8B-B14F-4D97-AF65-F5344CB8AC3E}">
        <p14:creationId xmlns:p14="http://schemas.microsoft.com/office/powerpoint/2010/main" val="36107476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A64DA9-0A27-4437-ACD8-FF92D38D6240}"/>
              </a:ext>
            </a:extLst>
          </p:cNvPr>
          <p:cNvSpPr>
            <a:spLocks noGrp="1"/>
          </p:cNvSpPr>
          <p:nvPr>
            <p:ph type="title"/>
          </p:nvPr>
        </p:nvSpPr>
        <p:spPr/>
        <p:txBody>
          <a:bodyPr>
            <a:noAutofit/>
          </a:bodyPr>
          <a:lstStyle/>
          <a:p>
            <a:r>
              <a:rPr lang="en-US" altLang="zh-TW" dirty="0"/>
              <a:t>Separating Signing and Transmission</a:t>
            </a:r>
            <a:endParaRPr lang="zh-TW" altLang="en-US" dirty="0"/>
          </a:p>
        </p:txBody>
      </p:sp>
      <p:sp>
        <p:nvSpPr>
          <p:cNvPr id="3" name="內容版面配置區 2">
            <a:extLst>
              <a:ext uri="{FF2B5EF4-FFF2-40B4-BE49-F238E27FC236}">
                <a16:creationId xmlns:a16="http://schemas.microsoft.com/office/drawing/2014/main" id="{206B26A2-DBCF-4C45-AE95-4E000AE2EF9F}"/>
              </a:ext>
            </a:extLst>
          </p:cNvPr>
          <p:cNvSpPr>
            <a:spLocks noGrp="1"/>
          </p:cNvSpPr>
          <p:nvPr>
            <p:ph idx="1"/>
          </p:nvPr>
        </p:nvSpPr>
        <p:spPr>
          <a:xfrm>
            <a:off x="838200" y="1381328"/>
            <a:ext cx="10515600" cy="4975022"/>
          </a:xfrm>
        </p:spPr>
        <p:txBody>
          <a:bodyPr>
            <a:normAutofit/>
          </a:bodyPr>
          <a:lstStyle/>
          <a:p>
            <a:pPr algn="just"/>
            <a:r>
              <a:rPr lang="en-US" altLang="zh-TW" dirty="0"/>
              <a:t>The three steps of creating, signing, and broadcasting a transaction normally happen as a single operation. However, you can </a:t>
            </a:r>
            <a:r>
              <a:rPr lang="en-US" altLang="zh-TW" dirty="0">
                <a:solidFill>
                  <a:srgbClr val="0000FF"/>
                </a:solidFill>
              </a:rPr>
              <a:t>create</a:t>
            </a:r>
            <a:r>
              <a:rPr lang="en-US" altLang="zh-TW" dirty="0"/>
              <a:t> and </a:t>
            </a:r>
            <a:r>
              <a:rPr lang="en-US" altLang="zh-TW" dirty="0">
                <a:solidFill>
                  <a:srgbClr val="FF0000"/>
                </a:solidFill>
              </a:rPr>
              <a:t>sign</a:t>
            </a:r>
            <a:r>
              <a:rPr lang="en-US" altLang="zh-TW" dirty="0"/>
              <a:t> the transaction </a:t>
            </a:r>
            <a:r>
              <a:rPr lang="en-US" altLang="zh-TW" dirty="0">
                <a:solidFill>
                  <a:srgbClr val="0070C0"/>
                </a:solidFill>
              </a:rPr>
              <a:t>in two separate steps</a:t>
            </a:r>
            <a:r>
              <a:rPr lang="en-US" altLang="zh-TW" dirty="0"/>
              <a:t>. The most common reason is security.</a:t>
            </a:r>
          </a:p>
          <a:p>
            <a:pPr lvl="1" algn="just">
              <a:spcBef>
                <a:spcPts val="600"/>
              </a:spcBef>
            </a:pPr>
            <a:r>
              <a:rPr lang="en-US" altLang="zh-TW" dirty="0"/>
              <a:t>The computer that </a:t>
            </a:r>
            <a:r>
              <a:rPr lang="en-US" altLang="zh-TW" dirty="0">
                <a:solidFill>
                  <a:srgbClr val="FF0000"/>
                </a:solidFill>
              </a:rPr>
              <a:t>signs</a:t>
            </a:r>
            <a:r>
              <a:rPr lang="en-US" altLang="zh-TW" dirty="0"/>
              <a:t> a transaction must have </a:t>
            </a:r>
            <a:r>
              <a:rPr lang="en-US" altLang="zh-TW" dirty="0">
                <a:solidFill>
                  <a:srgbClr val="FF0000"/>
                </a:solidFill>
              </a:rPr>
              <a:t>unlocked private keys </a:t>
            </a:r>
            <a:r>
              <a:rPr lang="en-US" altLang="zh-TW" dirty="0"/>
              <a:t>loaded in memory.</a:t>
            </a:r>
          </a:p>
          <a:p>
            <a:pPr lvl="1" algn="just">
              <a:spcBef>
                <a:spcPts val="600"/>
              </a:spcBef>
            </a:pPr>
            <a:r>
              <a:rPr lang="en-US" altLang="zh-TW" dirty="0"/>
              <a:t>The computer that does the </a:t>
            </a:r>
            <a:r>
              <a:rPr lang="en-US" altLang="zh-TW" dirty="0">
                <a:solidFill>
                  <a:srgbClr val="0000FF"/>
                </a:solidFill>
              </a:rPr>
              <a:t>transmitting</a:t>
            </a:r>
            <a:r>
              <a:rPr lang="en-US" altLang="zh-TW" dirty="0"/>
              <a:t> must be </a:t>
            </a:r>
            <a:r>
              <a:rPr lang="en-US" altLang="zh-TW" dirty="0">
                <a:solidFill>
                  <a:srgbClr val="0000FF"/>
                </a:solidFill>
              </a:rPr>
              <a:t>connected</a:t>
            </a:r>
            <a:r>
              <a:rPr lang="en-US" altLang="zh-TW" dirty="0"/>
              <a:t> to the internet (and be running an Ethereum client).</a:t>
            </a:r>
          </a:p>
          <a:p>
            <a:pPr lvl="1" algn="just">
              <a:spcBef>
                <a:spcPts val="600"/>
              </a:spcBef>
            </a:pPr>
            <a:r>
              <a:rPr lang="en-US" altLang="zh-TW" dirty="0"/>
              <a:t>If these two functions are on one computer, then you have private keys on an online system, which is quite dangerous.</a:t>
            </a:r>
          </a:p>
          <a:p>
            <a:pPr lvl="1" algn="just">
              <a:spcBef>
                <a:spcPts val="600"/>
              </a:spcBef>
            </a:pPr>
            <a:r>
              <a:rPr lang="en-US" altLang="zh-TW" dirty="0"/>
              <a:t>Separating the functions of signing and transmitting and performing them on different machines (on an offline and an online device, respectively) is called </a:t>
            </a:r>
            <a:r>
              <a:rPr lang="en-US" altLang="zh-TW" dirty="0">
                <a:solidFill>
                  <a:srgbClr val="FF0000"/>
                </a:solidFill>
              </a:rPr>
              <a:t>offline signing </a:t>
            </a:r>
            <a:r>
              <a:rPr lang="en-US" altLang="zh-TW" dirty="0"/>
              <a:t>and is a common security practice.</a:t>
            </a:r>
            <a:endParaRPr lang="zh-TW" altLang="en-US" dirty="0"/>
          </a:p>
        </p:txBody>
      </p:sp>
      <p:sp>
        <p:nvSpPr>
          <p:cNvPr id="4" name="投影片編號版面配置區 3">
            <a:extLst>
              <a:ext uri="{FF2B5EF4-FFF2-40B4-BE49-F238E27FC236}">
                <a16:creationId xmlns:a16="http://schemas.microsoft.com/office/drawing/2014/main" id="{54C270B0-CB07-476F-BA16-43C260225B11}"/>
              </a:ext>
            </a:extLst>
          </p:cNvPr>
          <p:cNvSpPr>
            <a:spLocks noGrp="1"/>
          </p:cNvSpPr>
          <p:nvPr>
            <p:ph type="sldNum" sz="quarter" idx="12"/>
          </p:nvPr>
        </p:nvSpPr>
        <p:spPr/>
        <p:txBody>
          <a:bodyPr/>
          <a:lstStyle/>
          <a:p>
            <a:fld id="{8C04AE96-B1B9-4ED2-B3ED-30B2680CEC7B}" type="slidenum">
              <a:rPr lang="zh-TW" altLang="en-US" smtClean="0"/>
              <a:pPr/>
              <a:t>41</a:t>
            </a:fld>
            <a:endParaRPr lang="zh-TW" altLang="en-US"/>
          </a:p>
        </p:txBody>
      </p:sp>
    </p:spTree>
    <p:extLst>
      <p:ext uri="{BB962C8B-B14F-4D97-AF65-F5344CB8AC3E}">
        <p14:creationId xmlns:p14="http://schemas.microsoft.com/office/powerpoint/2010/main" val="15905414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07267B-1C31-4787-82B9-C9CEC990939B}"/>
              </a:ext>
            </a:extLst>
          </p:cNvPr>
          <p:cNvSpPr>
            <a:spLocks noGrp="1"/>
          </p:cNvSpPr>
          <p:nvPr>
            <p:ph type="title"/>
          </p:nvPr>
        </p:nvSpPr>
        <p:spPr/>
        <p:txBody>
          <a:bodyPr/>
          <a:lstStyle/>
          <a:p>
            <a:r>
              <a:rPr lang="en-US" altLang="zh-TW" dirty="0"/>
              <a:t>Offline Signing of Ethereum transactions</a:t>
            </a:r>
            <a:endParaRPr lang="zh-TW" altLang="en-US" dirty="0"/>
          </a:p>
        </p:txBody>
      </p:sp>
      <p:pic>
        <p:nvPicPr>
          <p:cNvPr id="5" name="內容版面配置區 4">
            <a:extLst>
              <a:ext uri="{FF2B5EF4-FFF2-40B4-BE49-F238E27FC236}">
                <a16:creationId xmlns:a16="http://schemas.microsoft.com/office/drawing/2014/main" id="{92F7E347-A6A2-4F26-A0D9-82318BDEC91F}"/>
              </a:ext>
            </a:extLst>
          </p:cNvPr>
          <p:cNvPicPr>
            <a:picLocks noGrp="1" noChangeAspect="1"/>
          </p:cNvPicPr>
          <p:nvPr>
            <p:ph idx="1"/>
          </p:nvPr>
        </p:nvPicPr>
        <p:blipFill>
          <a:blip r:embed="rId2"/>
          <a:stretch>
            <a:fillRect/>
          </a:stretch>
        </p:blipFill>
        <p:spPr>
          <a:xfrm>
            <a:off x="1328305" y="1520792"/>
            <a:ext cx="9535390" cy="4423768"/>
          </a:xfrm>
          <a:prstGeom prst="rect">
            <a:avLst/>
          </a:prstGeom>
        </p:spPr>
      </p:pic>
      <p:sp>
        <p:nvSpPr>
          <p:cNvPr id="4" name="投影片編號版面配置區 3">
            <a:extLst>
              <a:ext uri="{FF2B5EF4-FFF2-40B4-BE49-F238E27FC236}">
                <a16:creationId xmlns:a16="http://schemas.microsoft.com/office/drawing/2014/main" id="{5702C5EF-530B-4C6A-880B-0821715E5F67}"/>
              </a:ext>
            </a:extLst>
          </p:cNvPr>
          <p:cNvSpPr>
            <a:spLocks noGrp="1"/>
          </p:cNvSpPr>
          <p:nvPr>
            <p:ph type="sldNum" sz="quarter" idx="12"/>
          </p:nvPr>
        </p:nvSpPr>
        <p:spPr/>
        <p:txBody>
          <a:bodyPr/>
          <a:lstStyle/>
          <a:p>
            <a:fld id="{8C04AE96-B1B9-4ED2-B3ED-30B2680CEC7B}" type="slidenum">
              <a:rPr lang="zh-TW" altLang="en-US" smtClean="0"/>
              <a:pPr/>
              <a:t>42</a:t>
            </a:fld>
            <a:endParaRPr lang="zh-TW" altLang="en-US"/>
          </a:p>
        </p:txBody>
      </p:sp>
    </p:spTree>
    <p:extLst>
      <p:ext uri="{BB962C8B-B14F-4D97-AF65-F5344CB8AC3E}">
        <p14:creationId xmlns:p14="http://schemas.microsoft.com/office/powerpoint/2010/main" val="31242262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5BD675-9527-4FE0-8B17-FCA339C0DA22}"/>
              </a:ext>
            </a:extLst>
          </p:cNvPr>
          <p:cNvSpPr>
            <a:spLocks noGrp="1"/>
          </p:cNvSpPr>
          <p:nvPr>
            <p:ph type="title"/>
          </p:nvPr>
        </p:nvSpPr>
        <p:spPr/>
        <p:txBody>
          <a:bodyPr/>
          <a:lstStyle/>
          <a:p>
            <a:r>
              <a:rPr lang="en-US" altLang="zh-TW" dirty="0"/>
              <a:t>Transaction Propagation</a:t>
            </a:r>
            <a:endParaRPr lang="zh-TW" altLang="en-US" dirty="0"/>
          </a:p>
        </p:txBody>
      </p:sp>
      <p:sp>
        <p:nvSpPr>
          <p:cNvPr id="3" name="內容版面配置區 2">
            <a:extLst>
              <a:ext uri="{FF2B5EF4-FFF2-40B4-BE49-F238E27FC236}">
                <a16:creationId xmlns:a16="http://schemas.microsoft.com/office/drawing/2014/main" id="{8AB94CF7-CE5B-4876-A185-F6BBCC40B21F}"/>
              </a:ext>
            </a:extLst>
          </p:cNvPr>
          <p:cNvSpPr>
            <a:spLocks noGrp="1"/>
          </p:cNvSpPr>
          <p:nvPr>
            <p:ph idx="1"/>
          </p:nvPr>
        </p:nvSpPr>
        <p:spPr/>
        <p:txBody>
          <a:bodyPr/>
          <a:lstStyle/>
          <a:p>
            <a:pPr algn="just"/>
            <a:r>
              <a:rPr lang="en-US" altLang="zh-TW" dirty="0"/>
              <a:t>The Ethereum network uses a “flood routing” protocol. Each Ethereum client acts as a node in a peer-to-peer (P2P) network, which (ideally) forms a mesh network.</a:t>
            </a:r>
          </a:p>
          <a:p>
            <a:pPr algn="just"/>
            <a:r>
              <a:rPr lang="en-US" altLang="zh-TW" dirty="0"/>
              <a:t>Transaction propagation starts with the originating Ethereum node creating a signed transaction. </a:t>
            </a:r>
          </a:p>
          <a:p>
            <a:pPr lvl="1" algn="just">
              <a:spcBef>
                <a:spcPts val="600"/>
              </a:spcBef>
            </a:pPr>
            <a:r>
              <a:rPr lang="en-US" altLang="zh-TW" dirty="0"/>
              <a:t>The transaction is validated and then transmitted to all the other Ethereum nodes that are directly connected to the originating node.</a:t>
            </a:r>
          </a:p>
          <a:p>
            <a:pPr lvl="1" algn="just">
              <a:spcBef>
                <a:spcPts val="600"/>
              </a:spcBef>
            </a:pPr>
            <a:r>
              <a:rPr lang="en-US" altLang="zh-TW" dirty="0"/>
              <a:t>On average, each Ethereum node maintains connections to at least 13 other nodes, called its neighbors.</a:t>
            </a:r>
          </a:p>
          <a:p>
            <a:pPr lvl="1" algn="just">
              <a:spcBef>
                <a:spcPts val="600"/>
              </a:spcBef>
            </a:pPr>
            <a:r>
              <a:rPr lang="en-US" altLang="zh-TW" dirty="0"/>
              <a:t>Within just a few seconds, an Ethereum transaction propagates to all the Ethereum nodes around the globe.</a:t>
            </a:r>
            <a:endParaRPr lang="zh-TW" altLang="en-US" dirty="0"/>
          </a:p>
        </p:txBody>
      </p:sp>
      <p:sp>
        <p:nvSpPr>
          <p:cNvPr id="4" name="投影片編號版面配置區 3">
            <a:extLst>
              <a:ext uri="{FF2B5EF4-FFF2-40B4-BE49-F238E27FC236}">
                <a16:creationId xmlns:a16="http://schemas.microsoft.com/office/drawing/2014/main" id="{9881FBA4-2D91-4A0D-96F6-17414162D4C9}"/>
              </a:ext>
            </a:extLst>
          </p:cNvPr>
          <p:cNvSpPr>
            <a:spLocks noGrp="1"/>
          </p:cNvSpPr>
          <p:nvPr>
            <p:ph type="sldNum" sz="quarter" idx="12"/>
          </p:nvPr>
        </p:nvSpPr>
        <p:spPr/>
        <p:txBody>
          <a:bodyPr/>
          <a:lstStyle/>
          <a:p>
            <a:fld id="{8C04AE96-B1B9-4ED2-B3ED-30B2680CEC7B}" type="slidenum">
              <a:rPr lang="zh-TW" altLang="en-US" smtClean="0"/>
              <a:pPr/>
              <a:t>43</a:t>
            </a:fld>
            <a:endParaRPr lang="zh-TW" altLang="en-US"/>
          </a:p>
        </p:txBody>
      </p:sp>
      <p:sp>
        <p:nvSpPr>
          <p:cNvPr id="6" name="矩形 5">
            <a:extLst>
              <a:ext uri="{FF2B5EF4-FFF2-40B4-BE49-F238E27FC236}">
                <a16:creationId xmlns:a16="http://schemas.microsoft.com/office/drawing/2014/main" id="{6DBB8E08-B78B-4537-9FBB-8197A817AE1E}"/>
              </a:ext>
            </a:extLst>
          </p:cNvPr>
          <p:cNvSpPr/>
          <p:nvPr/>
        </p:nvSpPr>
        <p:spPr>
          <a:xfrm>
            <a:off x="7692305" y="611616"/>
            <a:ext cx="3781009" cy="523220"/>
          </a:xfrm>
          <a:prstGeom prst="rect">
            <a:avLst/>
          </a:prstGeom>
        </p:spPr>
        <p:txBody>
          <a:bodyPr wrap="square">
            <a:spAutoFit/>
          </a:bodyPr>
          <a:lstStyle/>
          <a:p>
            <a:pPr algn="just"/>
            <a:r>
              <a:rPr lang="en-US" altLang="zh-TW" sz="2800" dirty="0">
                <a:solidFill>
                  <a:srgbClr val="0070C0"/>
                </a:solidFill>
              </a:rPr>
              <a:t>Similar to that of Bitcoin</a:t>
            </a:r>
          </a:p>
        </p:txBody>
      </p:sp>
    </p:spTree>
    <p:extLst>
      <p:ext uri="{BB962C8B-B14F-4D97-AF65-F5344CB8AC3E}">
        <p14:creationId xmlns:p14="http://schemas.microsoft.com/office/powerpoint/2010/main" val="40417493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7DFAC9-BEE1-4ACF-9C13-B8C37439E10B}"/>
              </a:ext>
            </a:extLst>
          </p:cNvPr>
          <p:cNvSpPr>
            <a:spLocks noGrp="1"/>
          </p:cNvSpPr>
          <p:nvPr>
            <p:ph type="title"/>
          </p:nvPr>
        </p:nvSpPr>
        <p:spPr/>
        <p:txBody>
          <a:bodyPr/>
          <a:lstStyle/>
          <a:p>
            <a:r>
              <a:rPr lang="en-US" altLang="zh-TW" dirty="0"/>
              <a:t>Recording on the Blockchain</a:t>
            </a:r>
            <a:endParaRPr lang="zh-TW" altLang="en-US" dirty="0"/>
          </a:p>
        </p:txBody>
      </p:sp>
      <p:sp>
        <p:nvSpPr>
          <p:cNvPr id="3" name="內容版面配置區 2">
            <a:extLst>
              <a:ext uri="{FF2B5EF4-FFF2-40B4-BE49-F238E27FC236}">
                <a16:creationId xmlns:a16="http://schemas.microsoft.com/office/drawing/2014/main" id="{04561CBF-C149-49BA-A93B-2CA6A9EE0F9D}"/>
              </a:ext>
            </a:extLst>
          </p:cNvPr>
          <p:cNvSpPr>
            <a:spLocks noGrp="1"/>
          </p:cNvSpPr>
          <p:nvPr>
            <p:ph idx="1"/>
          </p:nvPr>
        </p:nvSpPr>
        <p:spPr/>
        <p:txBody>
          <a:bodyPr/>
          <a:lstStyle/>
          <a:p>
            <a:pPr algn="just">
              <a:spcBef>
                <a:spcPts val="1200"/>
              </a:spcBef>
            </a:pPr>
            <a:r>
              <a:rPr lang="en-US" altLang="zh-TW" dirty="0"/>
              <a:t>While all the nodes in Ethereum are equal peers, some of them are operated by miners and are feeding transactions and blocks to mining farms, which are computers with high-performance graphics processing units (GPUs).</a:t>
            </a:r>
          </a:p>
          <a:p>
            <a:pPr algn="just">
              <a:spcBef>
                <a:spcPts val="1200"/>
              </a:spcBef>
            </a:pPr>
            <a:r>
              <a:rPr lang="en-US" altLang="zh-TW" dirty="0"/>
              <a:t>The mining computers add transactions to a candidate block and attempt to find a </a:t>
            </a:r>
            <a:r>
              <a:rPr lang="en-US" altLang="zh-TW" dirty="0">
                <a:solidFill>
                  <a:schemeClr val="bg1">
                    <a:lumMod val="50000"/>
                  </a:schemeClr>
                </a:solidFill>
              </a:rPr>
              <a:t>proof-of-work</a:t>
            </a:r>
            <a:r>
              <a:rPr lang="en-US" altLang="zh-TW" dirty="0"/>
              <a:t> (</a:t>
            </a:r>
            <a:r>
              <a:rPr lang="en-US" altLang="zh-TW" dirty="0" err="1">
                <a:solidFill>
                  <a:schemeClr val="bg1">
                    <a:lumMod val="50000"/>
                  </a:schemeClr>
                </a:solidFill>
              </a:rPr>
              <a:t>PoW</a:t>
            </a:r>
            <a:r>
              <a:rPr lang="en-US" altLang="zh-TW" dirty="0"/>
              <a:t>) that makes the candidate block valid.</a:t>
            </a:r>
          </a:p>
          <a:p>
            <a:endParaRPr lang="zh-TW" altLang="en-US" dirty="0"/>
          </a:p>
        </p:txBody>
      </p:sp>
      <p:sp>
        <p:nvSpPr>
          <p:cNvPr id="4" name="投影片編號版面配置區 3">
            <a:extLst>
              <a:ext uri="{FF2B5EF4-FFF2-40B4-BE49-F238E27FC236}">
                <a16:creationId xmlns:a16="http://schemas.microsoft.com/office/drawing/2014/main" id="{02076993-9B0C-4D8D-97AD-B685BABC4761}"/>
              </a:ext>
            </a:extLst>
          </p:cNvPr>
          <p:cNvSpPr>
            <a:spLocks noGrp="1"/>
          </p:cNvSpPr>
          <p:nvPr>
            <p:ph type="sldNum" sz="quarter" idx="12"/>
          </p:nvPr>
        </p:nvSpPr>
        <p:spPr/>
        <p:txBody>
          <a:bodyPr/>
          <a:lstStyle/>
          <a:p>
            <a:fld id="{8C04AE96-B1B9-4ED2-B3ED-30B2680CEC7B}" type="slidenum">
              <a:rPr lang="zh-TW" altLang="en-US" smtClean="0"/>
              <a:pPr/>
              <a:t>44</a:t>
            </a:fld>
            <a:endParaRPr lang="zh-TW" altLang="en-US"/>
          </a:p>
        </p:txBody>
      </p:sp>
      <p:sp>
        <p:nvSpPr>
          <p:cNvPr id="6" name="矩形 5">
            <a:extLst>
              <a:ext uri="{FF2B5EF4-FFF2-40B4-BE49-F238E27FC236}">
                <a16:creationId xmlns:a16="http://schemas.microsoft.com/office/drawing/2014/main" id="{F034540C-AB34-4B9A-9D76-5E0D336FD80B}"/>
              </a:ext>
            </a:extLst>
          </p:cNvPr>
          <p:cNvSpPr/>
          <p:nvPr/>
        </p:nvSpPr>
        <p:spPr>
          <a:xfrm>
            <a:off x="7659419" y="663603"/>
            <a:ext cx="3694381" cy="757130"/>
          </a:xfrm>
          <a:prstGeom prst="rect">
            <a:avLst/>
          </a:prstGeom>
        </p:spPr>
        <p:txBody>
          <a:bodyPr wrap="square">
            <a:spAutoFit/>
          </a:bodyPr>
          <a:lstStyle/>
          <a:p>
            <a:pPr algn="just">
              <a:lnSpc>
                <a:spcPct val="90000"/>
              </a:lnSpc>
            </a:pPr>
            <a:r>
              <a:rPr lang="en-US" altLang="zh-TW" sz="2400" dirty="0">
                <a:solidFill>
                  <a:srgbClr val="0070C0"/>
                </a:solidFill>
              </a:rPr>
              <a:t>Similar to that of Bitcoin but </a:t>
            </a:r>
            <a:r>
              <a:rPr lang="en-US" altLang="zh-TW" sz="2400" dirty="0">
                <a:solidFill>
                  <a:srgbClr val="FF0000"/>
                </a:solidFill>
              </a:rPr>
              <a:t>moved to </a:t>
            </a:r>
            <a:r>
              <a:rPr lang="en-US" altLang="zh-TW" sz="2400" dirty="0" err="1">
                <a:solidFill>
                  <a:srgbClr val="FF0000"/>
                </a:solidFill>
              </a:rPr>
              <a:t>PoS</a:t>
            </a:r>
            <a:r>
              <a:rPr lang="en-US" altLang="zh-TW" sz="2400" dirty="0">
                <a:solidFill>
                  <a:srgbClr val="FF0000"/>
                </a:solidFill>
              </a:rPr>
              <a:t> on 2022.9.15</a:t>
            </a:r>
          </a:p>
        </p:txBody>
      </p:sp>
      <p:pic>
        <p:nvPicPr>
          <p:cNvPr id="8" name="圖片 7">
            <a:extLst>
              <a:ext uri="{FF2B5EF4-FFF2-40B4-BE49-F238E27FC236}">
                <a16:creationId xmlns:a16="http://schemas.microsoft.com/office/drawing/2014/main" id="{A52FF2D6-E4A8-4467-A024-FE64819314FA}"/>
              </a:ext>
            </a:extLst>
          </p:cNvPr>
          <p:cNvPicPr>
            <a:picLocks noChangeAspect="1"/>
          </p:cNvPicPr>
          <p:nvPr/>
        </p:nvPicPr>
        <p:blipFill rotWithShape="1">
          <a:blip r:embed="rId2">
            <a:extLst>
              <a:ext uri="{28A0092B-C50C-407E-A947-70E740481C1C}">
                <a14:useLocalDpi xmlns:a14="http://schemas.microsoft.com/office/drawing/2010/main" val="0"/>
              </a:ext>
            </a:extLst>
          </a:blip>
          <a:srcRect l="12719" t="17763" r="2658" b="14952"/>
          <a:stretch/>
        </p:blipFill>
        <p:spPr>
          <a:xfrm>
            <a:off x="3501991" y="4286826"/>
            <a:ext cx="5188017" cy="2165684"/>
          </a:xfrm>
          <a:prstGeom prst="rect">
            <a:avLst/>
          </a:prstGeom>
        </p:spPr>
      </p:pic>
      <p:sp>
        <p:nvSpPr>
          <p:cNvPr id="5" name="箭號: 向下 4">
            <a:extLst>
              <a:ext uri="{FF2B5EF4-FFF2-40B4-BE49-F238E27FC236}">
                <a16:creationId xmlns:a16="http://schemas.microsoft.com/office/drawing/2014/main" id="{4CE63234-FA0C-43B3-A8F0-123E1122B6F8}"/>
              </a:ext>
            </a:extLst>
          </p:cNvPr>
          <p:cNvSpPr/>
          <p:nvPr/>
        </p:nvSpPr>
        <p:spPr>
          <a:xfrm>
            <a:off x="4889634" y="3994485"/>
            <a:ext cx="442762" cy="263466"/>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8865555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8A47F6-1478-4EF3-A1AE-045FC0238E83}"/>
              </a:ext>
            </a:extLst>
          </p:cNvPr>
          <p:cNvSpPr>
            <a:spLocks noGrp="1"/>
          </p:cNvSpPr>
          <p:nvPr>
            <p:ph type="title"/>
          </p:nvPr>
        </p:nvSpPr>
        <p:spPr/>
        <p:txBody>
          <a:bodyPr/>
          <a:lstStyle/>
          <a:p>
            <a:r>
              <a:rPr lang="en-US" altLang="zh-TW" dirty="0"/>
              <a:t>Multiple-Signature (Multisig) Transactions</a:t>
            </a:r>
            <a:endParaRPr lang="zh-TW" altLang="en-US" dirty="0"/>
          </a:p>
        </p:txBody>
      </p:sp>
      <p:sp>
        <p:nvSpPr>
          <p:cNvPr id="3" name="內容版面配置區 2">
            <a:extLst>
              <a:ext uri="{FF2B5EF4-FFF2-40B4-BE49-F238E27FC236}">
                <a16:creationId xmlns:a16="http://schemas.microsoft.com/office/drawing/2014/main" id="{14620933-594E-4209-93DE-716BBD728B14}"/>
              </a:ext>
            </a:extLst>
          </p:cNvPr>
          <p:cNvSpPr>
            <a:spLocks noGrp="1"/>
          </p:cNvSpPr>
          <p:nvPr>
            <p:ph idx="1"/>
          </p:nvPr>
        </p:nvSpPr>
        <p:spPr/>
        <p:txBody>
          <a:bodyPr/>
          <a:lstStyle/>
          <a:p>
            <a:pPr algn="just">
              <a:spcBef>
                <a:spcPts val="1200"/>
              </a:spcBef>
            </a:pPr>
            <a:r>
              <a:rPr lang="en-US" altLang="zh-TW" dirty="0"/>
              <a:t>By using Bitcoin’s scripting capabilities, it is possible to create a Bitcoin </a:t>
            </a:r>
            <a:r>
              <a:rPr lang="en-US" altLang="zh-TW" dirty="0" err="1"/>
              <a:t>multisig</a:t>
            </a:r>
            <a:r>
              <a:rPr lang="en-US" altLang="zh-TW" dirty="0"/>
              <a:t> account which can only spend funds when multiple parties sign the transaction (e.g., 2 of 2 or 3 of 4 signatures).</a:t>
            </a:r>
          </a:p>
          <a:p>
            <a:pPr algn="just">
              <a:spcBef>
                <a:spcPts val="1200"/>
              </a:spcBef>
            </a:pPr>
            <a:r>
              <a:rPr lang="en-US" altLang="zh-TW" dirty="0"/>
              <a:t>Ethereum’s basic EOA value transactions have </a:t>
            </a:r>
            <a:r>
              <a:rPr lang="en-US" altLang="zh-TW" dirty="0">
                <a:solidFill>
                  <a:srgbClr val="0000FF"/>
                </a:solidFill>
              </a:rPr>
              <a:t>no provisions for multiple signatures</a:t>
            </a:r>
            <a:r>
              <a:rPr lang="en-US" altLang="zh-TW" dirty="0"/>
              <a:t>; however, </a:t>
            </a:r>
            <a:r>
              <a:rPr lang="en-US" altLang="zh-TW" dirty="0">
                <a:solidFill>
                  <a:srgbClr val="0070C0"/>
                </a:solidFill>
              </a:rPr>
              <a:t>arbitrary signing restrictions can be enforced by smart contracts with any conditions you can think of</a:t>
            </a:r>
            <a:r>
              <a:rPr lang="en-US" altLang="zh-TW" dirty="0"/>
              <a:t>, to handle the transfer of ether and tokens alike.</a:t>
            </a:r>
            <a:endParaRPr lang="zh-TW" altLang="en-US" dirty="0"/>
          </a:p>
        </p:txBody>
      </p:sp>
      <p:sp>
        <p:nvSpPr>
          <p:cNvPr id="4" name="投影片編號版面配置區 3">
            <a:extLst>
              <a:ext uri="{FF2B5EF4-FFF2-40B4-BE49-F238E27FC236}">
                <a16:creationId xmlns:a16="http://schemas.microsoft.com/office/drawing/2014/main" id="{5CD5CF76-5085-41EB-8214-96D294CB0CEE}"/>
              </a:ext>
            </a:extLst>
          </p:cNvPr>
          <p:cNvSpPr>
            <a:spLocks noGrp="1"/>
          </p:cNvSpPr>
          <p:nvPr>
            <p:ph type="sldNum" sz="quarter" idx="12"/>
          </p:nvPr>
        </p:nvSpPr>
        <p:spPr/>
        <p:txBody>
          <a:bodyPr/>
          <a:lstStyle/>
          <a:p>
            <a:fld id="{8C04AE96-B1B9-4ED2-B3ED-30B2680CEC7B}" type="slidenum">
              <a:rPr lang="zh-TW" altLang="en-US" smtClean="0"/>
              <a:pPr/>
              <a:t>45</a:t>
            </a:fld>
            <a:endParaRPr lang="zh-TW" altLang="en-US"/>
          </a:p>
        </p:txBody>
      </p:sp>
    </p:spTree>
    <p:extLst>
      <p:ext uri="{BB962C8B-B14F-4D97-AF65-F5344CB8AC3E}">
        <p14:creationId xmlns:p14="http://schemas.microsoft.com/office/powerpoint/2010/main" val="19556736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0BBE8AA-996A-4340-9103-957E9E0FE2A4}"/>
              </a:ext>
            </a:extLst>
          </p:cNvPr>
          <p:cNvSpPr>
            <a:spLocks noGrp="1"/>
          </p:cNvSpPr>
          <p:nvPr>
            <p:ph type="title"/>
          </p:nvPr>
        </p:nvSpPr>
        <p:spPr>
          <a:xfrm>
            <a:off x="838200" y="307375"/>
            <a:ext cx="10515600" cy="1146041"/>
          </a:xfrm>
        </p:spPr>
        <p:txBody>
          <a:bodyPr>
            <a:normAutofit fontScale="90000"/>
          </a:bodyPr>
          <a:lstStyle/>
          <a:p>
            <a:r>
              <a:rPr lang="en-US" altLang="zh-TW" dirty="0"/>
              <a:t>Ref. </a:t>
            </a:r>
            <a:r>
              <a:rPr lang="en-US" altLang="zh-TW" dirty="0">
                <a:solidFill>
                  <a:srgbClr val="0070C0"/>
                </a:solidFill>
              </a:rPr>
              <a:t>Ethereum Improvement Proposal-1559 </a:t>
            </a:r>
            <a:r>
              <a:rPr lang="en-US" altLang="zh-TW" dirty="0"/>
              <a:t>(1/4)</a:t>
            </a:r>
            <a:endParaRPr lang="zh-TW" altLang="en-US" dirty="0"/>
          </a:p>
        </p:txBody>
      </p:sp>
      <p:sp>
        <p:nvSpPr>
          <p:cNvPr id="3" name="內容版面配置區 2">
            <a:extLst>
              <a:ext uri="{FF2B5EF4-FFF2-40B4-BE49-F238E27FC236}">
                <a16:creationId xmlns:a16="http://schemas.microsoft.com/office/drawing/2014/main" id="{CD3C1853-1902-4276-95E4-35F4DF8452D1}"/>
              </a:ext>
            </a:extLst>
          </p:cNvPr>
          <p:cNvSpPr>
            <a:spLocks noGrp="1"/>
          </p:cNvSpPr>
          <p:nvPr>
            <p:ph idx="1"/>
          </p:nvPr>
        </p:nvSpPr>
        <p:spPr>
          <a:xfrm>
            <a:off x="838200" y="1289786"/>
            <a:ext cx="10515600" cy="4887178"/>
          </a:xfrm>
        </p:spPr>
        <p:txBody>
          <a:bodyPr>
            <a:normAutofit/>
          </a:bodyPr>
          <a:lstStyle/>
          <a:p>
            <a:pPr algn="just"/>
            <a:r>
              <a:rPr lang="en-US" altLang="zh-TW" dirty="0"/>
              <a:t>Went live on </a:t>
            </a:r>
            <a:r>
              <a:rPr lang="en-US" altLang="zh-TW" dirty="0">
                <a:effectLst>
                  <a:outerShdw blurRad="38100" dist="38100" dir="2700000" algn="tl">
                    <a:srgbClr val="000000">
                      <a:alpha val="43137"/>
                    </a:srgbClr>
                  </a:outerShdw>
                </a:effectLst>
              </a:rPr>
              <a:t>August 5, 2021 </a:t>
            </a:r>
            <a:r>
              <a:rPr lang="en-US" altLang="zh-TW" dirty="0"/>
              <a:t>(as part of the </a:t>
            </a:r>
            <a:r>
              <a:rPr lang="en-US" altLang="zh-TW" dirty="0">
                <a:solidFill>
                  <a:srgbClr val="FF0000"/>
                </a:solidFill>
              </a:rPr>
              <a:t>London hard fork</a:t>
            </a:r>
            <a:r>
              <a:rPr lang="en-US" altLang="zh-TW" dirty="0"/>
              <a:t>)</a:t>
            </a:r>
          </a:p>
          <a:p>
            <a:pPr algn="just"/>
            <a:r>
              <a:rPr lang="en-US" altLang="zh-TW" dirty="0"/>
              <a:t>EIP-1559 to the recue with the following goals</a:t>
            </a:r>
          </a:p>
          <a:p>
            <a:pPr lvl="1" algn="just">
              <a:spcBef>
                <a:spcPts val="600"/>
              </a:spcBef>
            </a:pPr>
            <a:r>
              <a:rPr lang="en-US" altLang="zh-TW" dirty="0">
                <a:solidFill>
                  <a:srgbClr val="0000FF"/>
                </a:solidFill>
              </a:rPr>
              <a:t>Make transaction fees more predictable</a:t>
            </a:r>
          </a:p>
          <a:p>
            <a:pPr lvl="2" algn="just">
              <a:spcBef>
                <a:spcPts val="600"/>
              </a:spcBef>
            </a:pPr>
            <a:r>
              <a:rPr lang="en-US" altLang="zh-TW" sz="2200" dirty="0"/>
              <a:t>Before EIP-1559, Ethereum transaction fees were market-driven </a:t>
            </a:r>
            <a:r>
              <a:rPr lang="en-US" altLang="zh-TW" sz="2200" dirty="0" err="1"/>
              <a:t>i.e</a:t>
            </a:r>
            <a:r>
              <a:rPr lang="en-US" altLang="zh-TW" sz="2200" dirty="0"/>
              <a:t> gas price/fee dictated how quickly a miner would include a transaction in a block. In the past, during ICOs, network upgrades, or NFT craze where there is high network activity, it became very hard for network users and wallets to predict </a:t>
            </a:r>
            <a:r>
              <a:rPr lang="en-US" altLang="zh-TW" sz="2200" dirty="0" err="1"/>
              <a:t>gasFees</a:t>
            </a:r>
            <a:r>
              <a:rPr lang="en-US" altLang="zh-TW" sz="2200" dirty="0"/>
              <a:t>. This either results in </a:t>
            </a:r>
            <a:r>
              <a:rPr lang="en-US" altLang="zh-TW" sz="2200" dirty="0">
                <a:solidFill>
                  <a:srgbClr val="0070C0"/>
                </a:solidFill>
              </a:rPr>
              <a:t>overpaying</a:t>
            </a:r>
            <a:r>
              <a:rPr lang="en-US" altLang="zh-TW" sz="2200" dirty="0"/>
              <a:t> so as to be included in a block, or </a:t>
            </a:r>
            <a:r>
              <a:rPr lang="en-US" altLang="zh-TW" sz="2200" dirty="0">
                <a:solidFill>
                  <a:srgbClr val="0070C0"/>
                </a:solidFill>
              </a:rPr>
              <a:t>underpaying and waiting a long time </a:t>
            </a:r>
            <a:r>
              <a:rPr lang="en-US" altLang="zh-TW" sz="2200" dirty="0"/>
              <a:t>for the transaction to be included in the block, either way is not ideal.</a:t>
            </a:r>
          </a:p>
          <a:p>
            <a:pPr lvl="2" algn="just">
              <a:spcBef>
                <a:spcPts val="600"/>
              </a:spcBef>
            </a:pPr>
            <a:r>
              <a:rPr lang="en-US" altLang="zh-TW" sz="2200" dirty="0">
                <a:solidFill>
                  <a:srgbClr val="FF0000"/>
                </a:solidFill>
              </a:rPr>
              <a:t>EIP-1559 replaces the gas fees with a fixed-price sale</a:t>
            </a:r>
            <a:r>
              <a:rPr lang="en-US" altLang="zh-TW" sz="2200" dirty="0"/>
              <a:t>. Now, people submitting transactions won’t have to guess as much about how much gas is required, as there will be an explicitly ‘</a:t>
            </a:r>
            <a:r>
              <a:rPr lang="en-US" altLang="zh-TW" sz="2200" dirty="0" err="1">
                <a:solidFill>
                  <a:srgbClr val="FF0000"/>
                </a:solidFill>
              </a:rPr>
              <a:t>baseFee</a:t>
            </a:r>
            <a:r>
              <a:rPr lang="en-US" altLang="zh-TW" sz="2200" dirty="0"/>
              <a:t>’ to get to be included in the next block and a </a:t>
            </a:r>
            <a:r>
              <a:rPr lang="en-US" altLang="zh-TW" sz="2200" dirty="0">
                <a:solidFill>
                  <a:srgbClr val="FF0000"/>
                </a:solidFill>
              </a:rPr>
              <a:t>tip</a:t>
            </a:r>
            <a:r>
              <a:rPr lang="en-US" altLang="zh-TW" sz="2200" dirty="0"/>
              <a:t> to pay the miner.</a:t>
            </a:r>
          </a:p>
        </p:txBody>
      </p:sp>
      <p:sp>
        <p:nvSpPr>
          <p:cNvPr id="4" name="投影片編號版面配置區 3">
            <a:extLst>
              <a:ext uri="{FF2B5EF4-FFF2-40B4-BE49-F238E27FC236}">
                <a16:creationId xmlns:a16="http://schemas.microsoft.com/office/drawing/2014/main" id="{94A0EE87-E715-44F3-B8AC-3D2B31A614DA}"/>
              </a:ext>
            </a:extLst>
          </p:cNvPr>
          <p:cNvSpPr>
            <a:spLocks noGrp="1"/>
          </p:cNvSpPr>
          <p:nvPr>
            <p:ph type="sldNum" sz="quarter" idx="12"/>
          </p:nvPr>
        </p:nvSpPr>
        <p:spPr/>
        <p:txBody>
          <a:bodyPr/>
          <a:lstStyle/>
          <a:p>
            <a:fld id="{8C04AE96-B1B9-4ED2-B3ED-30B2680CEC7B}" type="slidenum">
              <a:rPr lang="zh-TW" altLang="en-US" smtClean="0"/>
              <a:pPr/>
              <a:t>46</a:t>
            </a:fld>
            <a:endParaRPr lang="zh-TW" altLang="en-US"/>
          </a:p>
        </p:txBody>
      </p:sp>
      <p:sp>
        <p:nvSpPr>
          <p:cNvPr id="5" name="矩形 4">
            <a:extLst>
              <a:ext uri="{FF2B5EF4-FFF2-40B4-BE49-F238E27FC236}">
                <a16:creationId xmlns:a16="http://schemas.microsoft.com/office/drawing/2014/main" id="{01263513-42AD-4E9C-82E8-D581D07B2282}"/>
              </a:ext>
            </a:extLst>
          </p:cNvPr>
          <p:cNvSpPr/>
          <p:nvPr/>
        </p:nvSpPr>
        <p:spPr>
          <a:xfrm>
            <a:off x="3349592" y="5992297"/>
            <a:ext cx="8004208" cy="400110"/>
          </a:xfrm>
          <a:prstGeom prst="rect">
            <a:avLst/>
          </a:prstGeom>
        </p:spPr>
        <p:txBody>
          <a:bodyPr wrap="square">
            <a:spAutoFit/>
          </a:bodyPr>
          <a:lstStyle/>
          <a:p>
            <a:r>
              <a:rPr lang="zh-TW" altLang="en-US" sz="2000" dirty="0">
                <a:hlinkClick r:id="rId2"/>
              </a:rPr>
              <a:t>https://medium.com/coinmonks/why-eip-1559-is-important-5c24d592eace</a:t>
            </a:r>
            <a:endParaRPr lang="en-US" altLang="zh-TW" sz="2000" dirty="0"/>
          </a:p>
        </p:txBody>
      </p:sp>
    </p:spTree>
    <p:extLst>
      <p:ext uri="{BB962C8B-B14F-4D97-AF65-F5344CB8AC3E}">
        <p14:creationId xmlns:p14="http://schemas.microsoft.com/office/powerpoint/2010/main" val="35093292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0BBE8AA-996A-4340-9103-957E9E0FE2A4}"/>
              </a:ext>
            </a:extLst>
          </p:cNvPr>
          <p:cNvSpPr>
            <a:spLocks noGrp="1"/>
          </p:cNvSpPr>
          <p:nvPr>
            <p:ph type="title"/>
          </p:nvPr>
        </p:nvSpPr>
        <p:spPr>
          <a:xfrm>
            <a:off x="838200" y="403626"/>
            <a:ext cx="10515600" cy="774150"/>
          </a:xfrm>
        </p:spPr>
        <p:txBody>
          <a:bodyPr>
            <a:normAutofit fontScale="90000"/>
          </a:bodyPr>
          <a:lstStyle/>
          <a:p>
            <a:r>
              <a:rPr lang="en-US" altLang="zh-TW" dirty="0"/>
              <a:t>Ref. Ethereum Improvement Proposal-1559 (2/4)</a:t>
            </a:r>
            <a:endParaRPr lang="zh-TW" altLang="en-US" dirty="0"/>
          </a:p>
        </p:txBody>
      </p:sp>
      <p:sp>
        <p:nvSpPr>
          <p:cNvPr id="3" name="內容版面配置區 2">
            <a:extLst>
              <a:ext uri="{FF2B5EF4-FFF2-40B4-BE49-F238E27FC236}">
                <a16:creationId xmlns:a16="http://schemas.microsoft.com/office/drawing/2014/main" id="{CD3C1853-1902-4276-95E4-35F4DF8452D1}"/>
              </a:ext>
            </a:extLst>
          </p:cNvPr>
          <p:cNvSpPr>
            <a:spLocks noGrp="1"/>
          </p:cNvSpPr>
          <p:nvPr>
            <p:ph idx="1"/>
          </p:nvPr>
        </p:nvSpPr>
        <p:spPr>
          <a:xfrm>
            <a:off x="838200" y="1177775"/>
            <a:ext cx="10635114" cy="5276599"/>
          </a:xfrm>
        </p:spPr>
        <p:txBody>
          <a:bodyPr>
            <a:normAutofit/>
          </a:bodyPr>
          <a:lstStyle/>
          <a:p>
            <a:pPr lvl="1" algn="just">
              <a:spcBef>
                <a:spcPts val="600"/>
              </a:spcBef>
            </a:pPr>
            <a:r>
              <a:rPr lang="en-US" altLang="zh-TW" dirty="0"/>
              <a:t>Reducing delays in transaction confirmation</a:t>
            </a:r>
          </a:p>
          <a:p>
            <a:pPr lvl="2" algn="just">
              <a:spcBef>
                <a:spcPts val="600"/>
              </a:spcBef>
            </a:pPr>
            <a:r>
              <a:rPr lang="en-US" altLang="zh-TW" sz="2200" dirty="0"/>
              <a:t>Pre-EIP-1559, delays in transactions are caused because blocks are always full; filled with the highest paying transactions since the last block.</a:t>
            </a:r>
          </a:p>
          <a:p>
            <a:pPr lvl="2" algn="just">
              <a:spcBef>
                <a:spcPts val="600"/>
              </a:spcBef>
            </a:pPr>
            <a:r>
              <a:rPr lang="en-US" altLang="zh-TW" sz="2200" dirty="0"/>
              <a:t>Post-EIP-1559, </a:t>
            </a:r>
            <a:r>
              <a:rPr lang="en-US" altLang="zh-TW" sz="2200" dirty="0">
                <a:solidFill>
                  <a:srgbClr val="0070C0"/>
                </a:solidFill>
              </a:rPr>
              <a:t>blocks can be 200% full </a:t>
            </a:r>
            <a:r>
              <a:rPr lang="en-US" altLang="zh-TW" sz="2200" dirty="0"/>
              <a:t>i.e. whatever the set gasLimit for the block is, blocks with twice the gasLimit will be valid. As long as a transaction is sent with a fee higher than the baseFee and includes a miner tip (priorityFee), it will be included in the next handful of blocks.</a:t>
            </a:r>
          </a:p>
          <a:p>
            <a:pPr lvl="1" algn="just">
              <a:spcBef>
                <a:spcPts val="600"/>
              </a:spcBef>
            </a:pPr>
            <a:r>
              <a:rPr lang="en-US" altLang="zh-TW" dirty="0"/>
              <a:t>Positive feedback loop between network activity and network supply</a:t>
            </a:r>
          </a:p>
          <a:p>
            <a:pPr lvl="2" algn="just">
              <a:spcBef>
                <a:spcPts val="600"/>
              </a:spcBef>
            </a:pPr>
            <a:r>
              <a:rPr lang="en-US" altLang="zh-TW" sz="2200" dirty="0"/>
              <a:t>EIP-1559 allows for increase in the network capacity achieved by changing the </a:t>
            </a:r>
            <a:r>
              <a:rPr lang="en-US" altLang="zh-TW" sz="2200" dirty="0" err="1">
                <a:solidFill>
                  <a:srgbClr val="0070C0"/>
                </a:solidFill>
              </a:rPr>
              <a:t>maxGas</a:t>
            </a:r>
            <a:r>
              <a:rPr lang="en-US" altLang="zh-TW" sz="2200" dirty="0">
                <a:solidFill>
                  <a:srgbClr val="0070C0"/>
                </a:solidFill>
              </a:rPr>
              <a:t> limit per block</a:t>
            </a:r>
            <a:r>
              <a:rPr lang="en-US" altLang="zh-TW" sz="2200" dirty="0"/>
              <a:t> from </a:t>
            </a:r>
            <a:r>
              <a:rPr lang="en-US" altLang="zh-TW" sz="2200" u="sng" dirty="0"/>
              <a:t>12.5million</a:t>
            </a:r>
            <a:r>
              <a:rPr lang="en-US" altLang="zh-TW" sz="2200" dirty="0"/>
              <a:t> to </a:t>
            </a:r>
            <a:r>
              <a:rPr lang="en-US" altLang="zh-TW" sz="2200" u="sng" dirty="0">
                <a:solidFill>
                  <a:srgbClr val="0070C0"/>
                </a:solidFill>
              </a:rPr>
              <a:t>25million</a:t>
            </a:r>
            <a:r>
              <a:rPr lang="en-US" altLang="zh-TW" sz="2200" dirty="0">
                <a:solidFill>
                  <a:srgbClr val="0070C0"/>
                </a:solidFill>
              </a:rPr>
              <a:t> gas </a:t>
            </a:r>
            <a:r>
              <a:rPr lang="en-US" altLang="zh-TW" sz="2200" dirty="0"/>
              <a:t>(double of the block size).</a:t>
            </a:r>
          </a:p>
          <a:p>
            <a:pPr lvl="1" algn="just">
              <a:spcBef>
                <a:spcPts val="600"/>
              </a:spcBef>
            </a:pPr>
            <a:r>
              <a:rPr lang="en-US" altLang="zh-TW" dirty="0"/>
              <a:t>Creating deflationary pressure</a:t>
            </a:r>
          </a:p>
          <a:p>
            <a:pPr lvl="2" algn="just">
              <a:spcBef>
                <a:spcPts val="600"/>
              </a:spcBef>
            </a:pPr>
            <a:r>
              <a:rPr lang="en-US" altLang="zh-TW" sz="2200" dirty="0"/>
              <a:t>Under EIP-1559, </a:t>
            </a:r>
            <a:r>
              <a:rPr lang="en-US" altLang="zh-TW" sz="2200" dirty="0">
                <a:solidFill>
                  <a:srgbClr val="0000FF"/>
                </a:solidFill>
              </a:rPr>
              <a:t>baseFee is burnt as part of every transaction</a:t>
            </a:r>
            <a:r>
              <a:rPr lang="en-US" altLang="zh-TW" sz="2200" dirty="0"/>
              <a:t>. The baseFee rises and falls with the demand for block space. During periods of sustained high demand for block space, baseFee rises and creates deflationary pressure on the supply of ETH.</a:t>
            </a:r>
          </a:p>
        </p:txBody>
      </p:sp>
      <p:sp>
        <p:nvSpPr>
          <p:cNvPr id="4" name="投影片編號版面配置區 3">
            <a:extLst>
              <a:ext uri="{FF2B5EF4-FFF2-40B4-BE49-F238E27FC236}">
                <a16:creationId xmlns:a16="http://schemas.microsoft.com/office/drawing/2014/main" id="{94A0EE87-E715-44F3-B8AC-3D2B31A614DA}"/>
              </a:ext>
            </a:extLst>
          </p:cNvPr>
          <p:cNvSpPr>
            <a:spLocks noGrp="1"/>
          </p:cNvSpPr>
          <p:nvPr>
            <p:ph type="sldNum" sz="quarter" idx="12"/>
          </p:nvPr>
        </p:nvSpPr>
        <p:spPr/>
        <p:txBody>
          <a:bodyPr/>
          <a:lstStyle/>
          <a:p>
            <a:fld id="{8C04AE96-B1B9-4ED2-B3ED-30B2680CEC7B}" type="slidenum">
              <a:rPr lang="zh-TW" altLang="en-US" smtClean="0"/>
              <a:pPr/>
              <a:t>47</a:t>
            </a:fld>
            <a:endParaRPr lang="zh-TW" altLang="en-US"/>
          </a:p>
        </p:txBody>
      </p:sp>
    </p:spTree>
    <p:extLst>
      <p:ext uri="{BB962C8B-B14F-4D97-AF65-F5344CB8AC3E}">
        <p14:creationId xmlns:p14="http://schemas.microsoft.com/office/powerpoint/2010/main" val="8946773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0BBE8AA-996A-4340-9103-957E9E0FE2A4}"/>
              </a:ext>
            </a:extLst>
          </p:cNvPr>
          <p:cNvSpPr>
            <a:spLocks noGrp="1"/>
          </p:cNvSpPr>
          <p:nvPr>
            <p:ph type="title"/>
          </p:nvPr>
        </p:nvSpPr>
        <p:spPr>
          <a:xfrm>
            <a:off x="838200" y="374750"/>
            <a:ext cx="10515600" cy="1016203"/>
          </a:xfrm>
        </p:spPr>
        <p:txBody>
          <a:bodyPr>
            <a:normAutofit fontScale="90000"/>
          </a:bodyPr>
          <a:lstStyle/>
          <a:p>
            <a:r>
              <a:rPr lang="en-US" altLang="zh-TW" dirty="0"/>
              <a:t>Ref. Ethereum Improvement Proposal-1559 (3/4)</a:t>
            </a:r>
            <a:endParaRPr lang="zh-TW" altLang="en-US" dirty="0"/>
          </a:p>
        </p:txBody>
      </p:sp>
      <p:sp>
        <p:nvSpPr>
          <p:cNvPr id="3" name="內容版面配置區 2">
            <a:extLst>
              <a:ext uri="{FF2B5EF4-FFF2-40B4-BE49-F238E27FC236}">
                <a16:creationId xmlns:a16="http://schemas.microsoft.com/office/drawing/2014/main" id="{CD3C1853-1902-4276-95E4-35F4DF8452D1}"/>
              </a:ext>
            </a:extLst>
          </p:cNvPr>
          <p:cNvSpPr>
            <a:spLocks noGrp="1"/>
          </p:cNvSpPr>
          <p:nvPr>
            <p:ph idx="1"/>
          </p:nvPr>
        </p:nvSpPr>
        <p:spPr/>
        <p:txBody>
          <a:bodyPr/>
          <a:lstStyle/>
          <a:p>
            <a:pPr algn="just">
              <a:spcBef>
                <a:spcPts val="1200"/>
              </a:spcBef>
            </a:pPr>
            <a:r>
              <a:rPr lang="en-US" altLang="zh-TW" dirty="0"/>
              <a:t>EIP-1559 introduces a new </a:t>
            </a:r>
            <a:r>
              <a:rPr lang="en-US" altLang="zh-TW" dirty="0">
                <a:solidFill>
                  <a:srgbClr val="FF0000"/>
                </a:solidFill>
              </a:rPr>
              <a:t>baseFee</a:t>
            </a:r>
            <a:r>
              <a:rPr lang="en-US" altLang="zh-TW" dirty="0"/>
              <a:t> </a:t>
            </a:r>
            <a:r>
              <a:rPr lang="en-US" altLang="zh-TW" dirty="0">
                <a:solidFill>
                  <a:srgbClr val="0070C0"/>
                </a:solidFill>
              </a:rPr>
              <a:t>that is burned </a:t>
            </a:r>
            <a:r>
              <a:rPr lang="en-US" altLang="zh-TW" dirty="0"/>
              <a:t>rather than paid out to miners, and users can now specify a maximum fee and </a:t>
            </a:r>
            <a:r>
              <a:rPr lang="en-US" altLang="zh-TW" dirty="0">
                <a:solidFill>
                  <a:srgbClr val="FF0000"/>
                </a:solidFill>
              </a:rPr>
              <a:t>priority fee</a:t>
            </a:r>
            <a:r>
              <a:rPr lang="en-US" altLang="zh-TW" dirty="0"/>
              <a:t> for transactions, rather than a gas price.</a:t>
            </a:r>
          </a:p>
          <a:p>
            <a:pPr lvl="1" algn="just">
              <a:spcBef>
                <a:spcPts val="1200"/>
              </a:spcBef>
            </a:pPr>
            <a:r>
              <a:rPr lang="en-US" altLang="zh-TW" dirty="0"/>
              <a:t>EIP-1599 </a:t>
            </a:r>
            <a:r>
              <a:rPr lang="en-US" altLang="zh-TW" dirty="0">
                <a:solidFill>
                  <a:srgbClr val="0000FF"/>
                </a:solidFill>
              </a:rPr>
              <a:t>transaction fee </a:t>
            </a:r>
            <a:r>
              <a:rPr lang="en-US" altLang="zh-TW" dirty="0"/>
              <a:t>= </a:t>
            </a:r>
            <a:r>
              <a:rPr lang="en-US" altLang="zh-TW" dirty="0">
                <a:solidFill>
                  <a:srgbClr val="0000FF"/>
                </a:solidFill>
              </a:rPr>
              <a:t>baseFee +</a:t>
            </a:r>
            <a:r>
              <a:rPr lang="en-US" altLang="zh-TW" dirty="0"/>
              <a:t> min(</a:t>
            </a:r>
            <a:r>
              <a:rPr lang="en-US" altLang="zh-TW" dirty="0" err="1"/>
              <a:t>maxFee</a:t>
            </a:r>
            <a:r>
              <a:rPr lang="en-US" altLang="zh-TW" dirty="0"/>
              <a:t> - baseFee, </a:t>
            </a:r>
            <a:r>
              <a:rPr lang="en-US" altLang="zh-TW" dirty="0">
                <a:solidFill>
                  <a:srgbClr val="0000FF"/>
                </a:solidFill>
              </a:rPr>
              <a:t>priorityFee</a:t>
            </a:r>
            <a:r>
              <a:rPr lang="en-US" altLang="zh-TW" dirty="0"/>
              <a:t>)</a:t>
            </a:r>
          </a:p>
          <a:p>
            <a:pPr lvl="1" algn="just">
              <a:spcBef>
                <a:spcPts val="1200"/>
              </a:spcBef>
            </a:pPr>
            <a:r>
              <a:rPr lang="en-US" altLang="zh-TW" dirty="0">
                <a:hlinkClick r:id="rId2"/>
              </a:rPr>
              <a:t>baseFee</a:t>
            </a:r>
            <a:r>
              <a:rPr lang="en-US" altLang="zh-TW" dirty="0"/>
              <a:t>: A fee that floats based on the network congestion and the most recent value can be fetched via a new JSON RPC call </a:t>
            </a:r>
            <a:r>
              <a:rPr lang="en-US" altLang="zh-TW" dirty="0" err="1"/>
              <a:t>eth_feeHistory</a:t>
            </a:r>
            <a:endParaRPr lang="en-US" altLang="zh-TW" dirty="0"/>
          </a:p>
          <a:p>
            <a:pPr lvl="1" algn="just">
              <a:spcBef>
                <a:spcPts val="1200"/>
              </a:spcBef>
            </a:pPr>
            <a:r>
              <a:rPr lang="en-US" altLang="zh-TW" dirty="0"/>
              <a:t>priorityFee (also called a tip, </a:t>
            </a:r>
            <a:r>
              <a:rPr lang="en-US" altLang="zh-TW" dirty="0">
                <a:solidFill>
                  <a:srgbClr val="FF0000"/>
                </a:solidFill>
              </a:rPr>
              <a:t>miner’s tip</a:t>
            </a:r>
            <a:r>
              <a:rPr lang="en-US" altLang="zh-TW" dirty="0"/>
              <a:t>): A fee to entice a block producer to include the transaction</a:t>
            </a:r>
          </a:p>
          <a:p>
            <a:pPr lvl="1" algn="just">
              <a:spcBef>
                <a:spcPts val="1200"/>
              </a:spcBef>
            </a:pPr>
            <a:r>
              <a:rPr lang="en-US" altLang="zh-TW" dirty="0" err="1"/>
              <a:t>maxFee</a:t>
            </a:r>
            <a:r>
              <a:rPr lang="en-US" altLang="zh-TW" dirty="0"/>
              <a:t>: The highest network fee the user is willing to pay.</a:t>
            </a:r>
          </a:p>
        </p:txBody>
      </p:sp>
      <p:sp>
        <p:nvSpPr>
          <p:cNvPr id="4" name="投影片編號版面配置區 3">
            <a:extLst>
              <a:ext uri="{FF2B5EF4-FFF2-40B4-BE49-F238E27FC236}">
                <a16:creationId xmlns:a16="http://schemas.microsoft.com/office/drawing/2014/main" id="{94A0EE87-E715-44F3-B8AC-3D2B31A614DA}"/>
              </a:ext>
            </a:extLst>
          </p:cNvPr>
          <p:cNvSpPr>
            <a:spLocks noGrp="1"/>
          </p:cNvSpPr>
          <p:nvPr>
            <p:ph type="sldNum" sz="quarter" idx="12"/>
          </p:nvPr>
        </p:nvSpPr>
        <p:spPr/>
        <p:txBody>
          <a:bodyPr/>
          <a:lstStyle/>
          <a:p>
            <a:fld id="{8C04AE96-B1B9-4ED2-B3ED-30B2680CEC7B}" type="slidenum">
              <a:rPr lang="zh-TW" altLang="en-US" smtClean="0"/>
              <a:pPr/>
              <a:t>48</a:t>
            </a:fld>
            <a:endParaRPr lang="zh-TW" altLang="en-US"/>
          </a:p>
        </p:txBody>
      </p:sp>
    </p:spTree>
    <p:extLst>
      <p:ext uri="{BB962C8B-B14F-4D97-AF65-F5344CB8AC3E}">
        <p14:creationId xmlns:p14="http://schemas.microsoft.com/office/powerpoint/2010/main" val="25539545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C7903C-A5D4-47B6-8334-17CF1ECF0EE1}"/>
              </a:ext>
            </a:extLst>
          </p:cNvPr>
          <p:cNvSpPr>
            <a:spLocks noGrp="1"/>
          </p:cNvSpPr>
          <p:nvPr>
            <p:ph type="title"/>
          </p:nvPr>
        </p:nvSpPr>
        <p:spPr>
          <a:xfrm>
            <a:off x="838200" y="374750"/>
            <a:ext cx="10515600" cy="1016203"/>
          </a:xfrm>
        </p:spPr>
        <p:txBody>
          <a:bodyPr>
            <a:normAutofit fontScale="90000"/>
          </a:bodyPr>
          <a:lstStyle/>
          <a:p>
            <a:r>
              <a:rPr lang="en-US" altLang="zh-TW" dirty="0"/>
              <a:t>Ref. Ethereum Improvement Proposal-1559 (4/4)</a:t>
            </a:r>
            <a:endParaRPr lang="zh-TW" altLang="en-US" dirty="0"/>
          </a:p>
        </p:txBody>
      </p:sp>
      <p:sp>
        <p:nvSpPr>
          <p:cNvPr id="4" name="投影片編號版面配置區 3">
            <a:extLst>
              <a:ext uri="{FF2B5EF4-FFF2-40B4-BE49-F238E27FC236}">
                <a16:creationId xmlns:a16="http://schemas.microsoft.com/office/drawing/2014/main" id="{8FB94DA5-89A4-48B0-882A-563B41853C48}"/>
              </a:ext>
            </a:extLst>
          </p:cNvPr>
          <p:cNvSpPr>
            <a:spLocks noGrp="1"/>
          </p:cNvSpPr>
          <p:nvPr>
            <p:ph type="sldNum" sz="quarter" idx="12"/>
          </p:nvPr>
        </p:nvSpPr>
        <p:spPr/>
        <p:txBody>
          <a:bodyPr/>
          <a:lstStyle/>
          <a:p>
            <a:fld id="{8C04AE96-B1B9-4ED2-B3ED-30B2680CEC7B}" type="slidenum">
              <a:rPr lang="zh-TW" altLang="en-US" smtClean="0"/>
              <a:pPr/>
              <a:t>49</a:t>
            </a:fld>
            <a:endParaRPr lang="zh-TW" altLang="en-US" dirty="0"/>
          </a:p>
        </p:txBody>
      </p:sp>
      <p:pic>
        <p:nvPicPr>
          <p:cNvPr id="5" name="內容版面配置區 4" descr="What is EIP-1559? How Will It Change Ethereum? | ConsenSys">
            <a:extLst>
              <a:ext uri="{FF2B5EF4-FFF2-40B4-BE49-F238E27FC236}">
                <a16:creationId xmlns:a16="http://schemas.microsoft.com/office/drawing/2014/main" id="{4387ECA5-4C81-464A-AF8C-46C309D30F30}"/>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t="3922" b="8112"/>
          <a:stretch/>
        </p:blipFill>
        <p:spPr bwMode="auto">
          <a:xfrm>
            <a:off x="2274582" y="1508262"/>
            <a:ext cx="7642835" cy="3776257"/>
          </a:xfrm>
          <a:prstGeom prst="rect">
            <a:avLst/>
          </a:prstGeom>
          <a:noFill/>
          <a:ln>
            <a:noFill/>
          </a:ln>
        </p:spPr>
      </p:pic>
      <p:sp>
        <p:nvSpPr>
          <p:cNvPr id="6" name="矩形 5">
            <a:extLst>
              <a:ext uri="{FF2B5EF4-FFF2-40B4-BE49-F238E27FC236}">
                <a16:creationId xmlns:a16="http://schemas.microsoft.com/office/drawing/2014/main" id="{816A1ED4-6D37-4FAF-8E1E-54EA6CE70AA8}"/>
              </a:ext>
            </a:extLst>
          </p:cNvPr>
          <p:cNvSpPr/>
          <p:nvPr/>
        </p:nvSpPr>
        <p:spPr>
          <a:xfrm>
            <a:off x="838199" y="5284519"/>
            <a:ext cx="10515599" cy="369332"/>
          </a:xfrm>
          <a:prstGeom prst="rect">
            <a:avLst/>
          </a:prstGeom>
        </p:spPr>
        <p:txBody>
          <a:bodyPr wrap="square">
            <a:spAutoFit/>
          </a:bodyPr>
          <a:lstStyle/>
          <a:p>
            <a:r>
              <a:rPr lang="en-US" altLang="zh-TW" u="sng" dirty="0">
                <a:solidFill>
                  <a:srgbClr val="0563C1"/>
                </a:solidFill>
                <a:latin typeface="Calibri" panose="020F0502020204030204" pitchFamily="34" charset="0"/>
                <a:cs typeface="Times New Roman" panose="02020603050405020304" pitchFamily="18" charset="0"/>
                <a:hlinkClick r:id="rId3"/>
              </a:rPr>
              <a:t>https://medium.com/coinmonks/what-eip-1559-means-for-users-miners-and-wallet-providers-6c10c507df2d</a:t>
            </a:r>
            <a:endParaRPr lang="zh-TW" altLang="en-US" dirty="0"/>
          </a:p>
        </p:txBody>
      </p:sp>
      <p:sp>
        <p:nvSpPr>
          <p:cNvPr id="3" name="矩形 2">
            <a:extLst>
              <a:ext uri="{FF2B5EF4-FFF2-40B4-BE49-F238E27FC236}">
                <a16:creationId xmlns:a16="http://schemas.microsoft.com/office/drawing/2014/main" id="{A5341E3E-1FE3-48D0-9BD4-29966F25C9FE}"/>
              </a:ext>
            </a:extLst>
          </p:cNvPr>
          <p:cNvSpPr/>
          <p:nvPr/>
        </p:nvSpPr>
        <p:spPr>
          <a:xfrm>
            <a:off x="7916872" y="4809142"/>
            <a:ext cx="811441" cy="369332"/>
          </a:xfrm>
          <a:prstGeom prst="rect">
            <a:avLst/>
          </a:prstGeom>
        </p:spPr>
        <p:txBody>
          <a:bodyPr wrap="none">
            <a:spAutoFit/>
          </a:bodyPr>
          <a:lstStyle/>
          <a:p>
            <a:r>
              <a:rPr lang="en-US" altLang="zh-TW" dirty="0">
                <a:solidFill>
                  <a:schemeClr val="bg1">
                    <a:lumMod val="50000"/>
                  </a:schemeClr>
                </a:solidFill>
              </a:rPr>
              <a:t>(2ETH)</a:t>
            </a:r>
            <a:endParaRPr lang="zh-TW" altLang="en-US" dirty="0">
              <a:solidFill>
                <a:schemeClr val="bg1">
                  <a:lumMod val="50000"/>
                </a:schemeClr>
              </a:solidFill>
            </a:endParaRPr>
          </a:p>
        </p:txBody>
      </p:sp>
      <p:sp>
        <p:nvSpPr>
          <p:cNvPr id="7" name="矩形 6">
            <a:extLst>
              <a:ext uri="{FF2B5EF4-FFF2-40B4-BE49-F238E27FC236}">
                <a16:creationId xmlns:a16="http://schemas.microsoft.com/office/drawing/2014/main" id="{54F26281-29EF-465B-B656-1DAA97AEA2B6}"/>
              </a:ext>
            </a:extLst>
          </p:cNvPr>
          <p:cNvSpPr/>
          <p:nvPr/>
        </p:nvSpPr>
        <p:spPr>
          <a:xfrm>
            <a:off x="5804114" y="5930329"/>
            <a:ext cx="5346015" cy="369332"/>
          </a:xfrm>
          <a:prstGeom prst="rect">
            <a:avLst/>
          </a:prstGeom>
        </p:spPr>
        <p:txBody>
          <a:bodyPr wrap="none">
            <a:spAutoFit/>
          </a:bodyPr>
          <a:lstStyle/>
          <a:p>
            <a:r>
              <a:rPr lang="en-US" altLang="zh-TW" dirty="0">
                <a:solidFill>
                  <a:schemeClr val="bg1">
                    <a:lumMod val="50000"/>
                  </a:schemeClr>
                </a:solidFill>
                <a:hlinkClick r:id="rId4">
                  <a:extLst>
                    <a:ext uri="{A12FA001-AC4F-418D-AE19-62706E023703}">
                      <ahyp:hlinkClr xmlns:ahyp="http://schemas.microsoft.com/office/drawing/2018/hyperlinkcolor" val="tx"/>
                    </a:ext>
                  </a:extLst>
                </a:hlinkClick>
              </a:rPr>
              <a:t>EIP-1559 &amp; Improving How Gas Fees Work | </a:t>
            </a:r>
            <a:r>
              <a:rPr lang="en-US" altLang="zh-TW" dirty="0" err="1">
                <a:solidFill>
                  <a:schemeClr val="bg1">
                    <a:lumMod val="50000"/>
                  </a:schemeClr>
                </a:solidFill>
                <a:hlinkClick r:id="rId4">
                  <a:extLst>
                    <a:ext uri="{A12FA001-AC4F-418D-AE19-62706E023703}">
                      <ahyp:hlinkClr xmlns:ahyp="http://schemas.microsoft.com/office/drawing/2018/hyperlinkcolor" val="tx"/>
                    </a:ext>
                  </a:extLst>
                </a:hlinkClick>
              </a:rPr>
              <a:t>MetaMask</a:t>
            </a:r>
            <a:endParaRPr lang="zh-TW" altLang="en-US" dirty="0">
              <a:solidFill>
                <a:schemeClr val="bg1">
                  <a:lumMod val="50000"/>
                </a:schemeClr>
              </a:solidFill>
            </a:endParaRPr>
          </a:p>
        </p:txBody>
      </p:sp>
      <p:sp>
        <p:nvSpPr>
          <p:cNvPr id="8" name="矩形 7">
            <a:extLst>
              <a:ext uri="{FF2B5EF4-FFF2-40B4-BE49-F238E27FC236}">
                <a16:creationId xmlns:a16="http://schemas.microsoft.com/office/drawing/2014/main" id="{112CE0EB-C8ED-42CE-84BD-2B4C5966A307}"/>
              </a:ext>
            </a:extLst>
          </p:cNvPr>
          <p:cNvSpPr/>
          <p:nvPr/>
        </p:nvSpPr>
        <p:spPr>
          <a:xfrm>
            <a:off x="834283" y="5935716"/>
            <a:ext cx="2880597" cy="369332"/>
          </a:xfrm>
          <a:prstGeom prst="rect">
            <a:avLst/>
          </a:prstGeom>
        </p:spPr>
        <p:txBody>
          <a:bodyPr wrap="none">
            <a:spAutoFit/>
          </a:bodyPr>
          <a:lstStyle/>
          <a:p>
            <a:r>
              <a:rPr lang="en-US" altLang="zh-TW" dirty="0">
                <a:solidFill>
                  <a:schemeClr val="bg1">
                    <a:lumMod val="50000"/>
                  </a:schemeClr>
                </a:solidFill>
                <a:hlinkClick r:id="rId5">
                  <a:extLst>
                    <a:ext uri="{A12FA001-AC4F-418D-AE19-62706E023703}">
                      <ahyp:hlinkClr xmlns:ahyp="http://schemas.microsoft.com/office/drawing/2018/hyperlinkcolor" val="tx"/>
                    </a:ext>
                  </a:extLst>
                </a:hlinkClick>
              </a:rPr>
              <a:t>Gas and fees | ethereum.org</a:t>
            </a:r>
            <a:endParaRPr lang="zh-TW" altLang="en-US" dirty="0">
              <a:solidFill>
                <a:schemeClr val="bg1">
                  <a:lumMod val="50000"/>
                </a:schemeClr>
              </a:solidFill>
            </a:endParaRPr>
          </a:p>
        </p:txBody>
      </p:sp>
    </p:spTree>
    <p:extLst>
      <p:ext uri="{BB962C8B-B14F-4D97-AF65-F5344CB8AC3E}">
        <p14:creationId xmlns:p14="http://schemas.microsoft.com/office/powerpoint/2010/main" val="1281876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291C2B5-2677-4946-93EE-7AA62B98927D}"/>
              </a:ext>
            </a:extLst>
          </p:cNvPr>
          <p:cNvSpPr>
            <a:spLocks noGrp="1"/>
          </p:cNvSpPr>
          <p:nvPr>
            <p:ph type="title"/>
          </p:nvPr>
        </p:nvSpPr>
        <p:spPr>
          <a:xfrm>
            <a:off x="838200" y="273282"/>
            <a:ext cx="10515600" cy="828408"/>
          </a:xfrm>
        </p:spPr>
        <p:txBody>
          <a:bodyPr/>
          <a:lstStyle/>
          <a:p>
            <a:r>
              <a:rPr lang="en-US" altLang="zh-TW" dirty="0"/>
              <a:t>Ethereum vs. Bitcoin (2/3)</a:t>
            </a:r>
            <a:endParaRPr lang="zh-TW" altLang="en-US" dirty="0"/>
          </a:p>
        </p:txBody>
      </p:sp>
      <p:sp>
        <p:nvSpPr>
          <p:cNvPr id="3" name="內容版面配置區 2">
            <a:extLst>
              <a:ext uri="{FF2B5EF4-FFF2-40B4-BE49-F238E27FC236}">
                <a16:creationId xmlns:a16="http://schemas.microsoft.com/office/drawing/2014/main" id="{6387FDC2-10F4-4906-84BD-5B150BDBDD48}"/>
              </a:ext>
            </a:extLst>
          </p:cNvPr>
          <p:cNvSpPr>
            <a:spLocks noGrp="1"/>
          </p:cNvSpPr>
          <p:nvPr>
            <p:ph idx="1"/>
          </p:nvPr>
        </p:nvSpPr>
        <p:spPr>
          <a:xfrm>
            <a:off x="838200" y="1193533"/>
            <a:ext cx="10515600" cy="5162817"/>
          </a:xfrm>
        </p:spPr>
        <p:txBody>
          <a:bodyPr>
            <a:normAutofit/>
          </a:bodyPr>
          <a:lstStyle/>
          <a:p>
            <a:pPr algn="just">
              <a:spcBef>
                <a:spcPts val="1200"/>
              </a:spcBef>
            </a:pPr>
            <a:r>
              <a:rPr lang="en-US" altLang="zh-TW" dirty="0"/>
              <a:t>Transactions</a:t>
            </a:r>
          </a:p>
          <a:p>
            <a:pPr lvl="1" algn="just">
              <a:spcBef>
                <a:spcPts val="1200"/>
              </a:spcBef>
            </a:pPr>
            <a:r>
              <a:rPr lang="en-US" altLang="zh-TW" dirty="0"/>
              <a:t>Transactions of Bitcoin look like this: </a:t>
            </a:r>
          </a:p>
          <a:p>
            <a:pPr lvl="2" algn="just">
              <a:spcBef>
                <a:spcPts val="600"/>
              </a:spcBef>
            </a:pPr>
            <a:r>
              <a:rPr lang="en-US" altLang="zh-TW" sz="2200" dirty="0"/>
              <a:t>John sends out 10 BTC (Bitcoins) to Lily.</a:t>
            </a:r>
          </a:p>
          <a:p>
            <a:pPr lvl="1" algn="just">
              <a:spcBef>
                <a:spcPts val="1200"/>
              </a:spcBef>
            </a:pPr>
            <a:r>
              <a:rPr lang="en-US" altLang="zh-TW" dirty="0"/>
              <a:t>Transactions of Ethereum run on smart contracts and look like this:</a:t>
            </a:r>
          </a:p>
          <a:p>
            <a:pPr lvl="2" algn="just">
              <a:spcBef>
                <a:spcPts val="600"/>
              </a:spcBef>
            </a:pPr>
            <a:r>
              <a:rPr lang="en-US" altLang="zh-TW" sz="2200" dirty="0"/>
              <a:t>Send 10 ETH (Ether) from John to Lily if the balance of John is 20 ETH, and the date is 25.10.2019.</a:t>
            </a:r>
          </a:p>
          <a:p>
            <a:pPr lvl="1" algn="just">
              <a:spcBef>
                <a:spcPts val="1200"/>
              </a:spcBef>
            </a:pPr>
            <a:r>
              <a:rPr lang="en-US" altLang="zh-TW" dirty="0"/>
              <a:t>Bitcoin transactions are manual, and Ethereum transactions are automatic (</a:t>
            </a:r>
            <a:r>
              <a:rPr lang="en-US" altLang="zh-TW" dirty="0">
                <a:solidFill>
                  <a:srgbClr val="0000FF"/>
                </a:solidFill>
              </a:rPr>
              <a:t>programmable</a:t>
            </a:r>
            <a:r>
              <a:rPr lang="en-US" altLang="zh-TW" dirty="0"/>
              <a:t>).</a:t>
            </a:r>
          </a:p>
          <a:p>
            <a:pPr algn="just">
              <a:spcBef>
                <a:spcPts val="1200"/>
              </a:spcBef>
            </a:pPr>
            <a:r>
              <a:rPr lang="en-US" altLang="zh-TW" dirty="0"/>
              <a:t>Speed of Transaction</a:t>
            </a:r>
          </a:p>
          <a:p>
            <a:pPr lvl="1" algn="just">
              <a:spcBef>
                <a:spcPts val="1200"/>
              </a:spcBef>
            </a:pPr>
            <a:r>
              <a:rPr lang="en-US" altLang="zh-TW" dirty="0"/>
              <a:t>The time of the Ethereum block or transaction speed is only seconds. The block time of Bitcoin, however, is minutes.</a:t>
            </a:r>
          </a:p>
        </p:txBody>
      </p:sp>
      <p:sp>
        <p:nvSpPr>
          <p:cNvPr id="4" name="投影片編號版面配置區 3">
            <a:extLst>
              <a:ext uri="{FF2B5EF4-FFF2-40B4-BE49-F238E27FC236}">
                <a16:creationId xmlns:a16="http://schemas.microsoft.com/office/drawing/2014/main" id="{E89E374C-FEF0-4D52-B166-BC55BB0B881E}"/>
              </a:ext>
            </a:extLst>
          </p:cNvPr>
          <p:cNvSpPr>
            <a:spLocks noGrp="1"/>
          </p:cNvSpPr>
          <p:nvPr>
            <p:ph type="sldNum" sz="quarter" idx="12"/>
          </p:nvPr>
        </p:nvSpPr>
        <p:spPr/>
        <p:txBody>
          <a:bodyPr/>
          <a:lstStyle/>
          <a:p>
            <a:fld id="{8C04AE96-B1B9-4ED2-B3ED-30B2680CEC7B}" type="slidenum">
              <a:rPr lang="zh-TW" altLang="en-US" smtClean="0"/>
              <a:pPr/>
              <a:t>5</a:t>
            </a:fld>
            <a:endParaRPr lang="zh-TW" altLang="en-US"/>
          </a:p>
        </p:txBody>
      </p:sp>
    </p:spTree>
    <p:extLst>
      <p:ext uri="{BB962C8B-B14F-4D97-AF65-F5344CB8AC3E}">
        <p14:creationId xmlns:p14="http://schemas.microsoft.com/office/powerpoint/2010/main" val="7535750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C16470-13AD-4EA6-A2F7-4D9102DCDE1E}"/>
              </a:ext>
            </a:extLst>
          </p:cNvPr>
          <p:cNvSpPr>
            <a:spLocks noGrp="1"/>
          </p:cNvSpPr>
          <p:nvPr>
            <p:ph type="title"/>
          </p:nvPr>
        </p:nvSpPr>
        <p:spPr/>
        <p:txBody>
          <a:bodyPr/>
          <a:lstStyle/>
          <a:p>
            <a:r>
              <a:rPr lang="en-US" altLang="zh-TW" dirty="0"/>
              <a:t>Ref. Ethereum Average Transaction Fee</a:t>
            </a:r>
            <a:endParaRPr lang="zh-TW" altLang="en-US" dirty="0"/>
          </a:p>
        </p:txBody>
      </p:sp>
      <p:pic>
        <p:nvPicPr>
          <p:cNvPr id="5" name="內容版面配置區 4">
            <a:extLst>
              <a:ext uri="{FF2B5EF4-FFF2-40B4-BE49-F238E27FC236}">
                <a16:creationId xmlns:a16="http://schemas.microsoft.com/office/drawing/2014/main" id="{001CEE71-AD50-41AE-B74F-AC61E6BE0079}"/>
              </a:ext>
            </a:extLst>
          </p:cNvPr>
          <p:cNvPicPr>
            <a:picLocks noGrp="1" noChangeAspect="1"/>
          </p:cNvPicPr>
          <p:nvPr>
            <p:ph idx="1"/>
          </p:nvPr>
        </p:nvPicPr>
        <p:blipFill>
          <a:blip r:embed="rId2"/>
          <a:stretch>
            <a:fillRect/>
          </a:stretch>
        </p:blipFill>
        <p:spPr>
          <a:xfrm>
            <a:off x="1613308" y="1366284"/>
            <a:ext cx="8965383" cy="4689921"/>
          </a:xfrm>
          <a:prstGeom prst="rect">
            <a:avLst/>
          </a:prstGeom>
        </p:spPr>
      </p:pic>
      <p:sp>
        <p:nvSpPr>
          <p:cNvPr id="4" name="投影片編號版面配置區 3">
            <a:extLst>
              <a:ext uri="{FF2B5EF4-FFF2-40B4-BE49-F238E27FC236}">
                <a16:creationId xmlns:a16="http://schemas.microsoft.com/office/drawing/2014/main" id="{2C7BEEA3-0853-432E-998C-93EC8674C89D}"/>
              </a:ext>
            </a:extLst>
          </p:cNvPr>
          <p:cNvSpPr>
            <a:spLocks noGrp="1"/>
          </p:cNvSpPr>
          <p:nvPr>
            <p:ph type="sldNum" sz="quarter" idx="12"/>
          </p:nvPr>
        </p:nvSpPr>
        <p:spPr/>
        <p:txBody>
          <a:bodyPr/>
          <a:lstStyle/>
          <a:p>
            <a:fld id="{8C04AE96-B1B9-4ED2-B3ED-30B2680CEC7B}" type="slidenum">
              <a:rPr lang="zh-TW" altLang="en-US" smtClean="0"/>
              <a:pPr/>
              <a:t>50</a:t>
            </a:fld>
            <a:endParaRPr lang="zh-TW" altLang="en-US"/>
          </a:p>
        </p:txBody>
      </p:sp>
      <p:sp>
        <p:nvSpPr>
          <p:cNvPr id="6" name="矩形 5">
            <a:extLst>
              <a:ext uri="{FF2B5EF4-FFF2-40B4-BE49-F238E27FC236}">
                <a16:creationId xmlns:a16="http://schemas.microsoft.com/office/drawing/2014/main" id="{C11F117C-C477-457C-ADB2-7421DAD6A133}"/>
              </a:ext>
            </a:extLst>
          </p:cNvPr>
          <p:cNvSpPr/>
          <p:nvPr/>
        </p:nvSpPr>
        <p:spPr>
          <a:xfrm>
            <a:off x="4107304" y="6036918"/>
            <a:ext cx="6519512" cy="369332"/>
          </a:xfrm>
          <a:prstGeom prst="rect">
            <a:avLst/>
          </a:prstGeom>
        </p:spPr>
        <p:txBody>
          <a:bodyPr wrap="square">
            <a:spAutoFit/>
          </a:bodyPr>
          <a:lstStyle/>
          <a:p>
            <a:r>
              <a:rPr lang="zh-TW" altLang="en-US" dirty="0">
                <a:hlinkClick r:id="rId3"/>
              </a:rPr>
              <a:t>https://ycharts.com/indicators/ethereum_average_transaction_fee</a:t>
            </a:r>
            <a:endParaRPr lang="zh-TW" altLang="en-US" dirty="0"/>
          </a:p>
        </p:txBody>
      </p:sp>
    </p:spTree>
    <p:extLst>
      <p:ext uri="{BB962C8B-B14F-4D97-AF65-F5344CB8AC3E}">
        <p14:creationId xmlns:p14="http://schemas.microsoft.com/office/powerpoint/2010/main" val="38777125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7F0FE67A-713E-49FA-98C4-E9828F4FEB15}"/>
              </a:ext>
            </a:extLst>
          </p:cNvPr>
          <p:cNvSpPr>
            <a:spLocks noGrp="1"/>
          </p:cNvSpPr>
          <p:nvPr>
            <p:ph type="sldNum" sz="quarter" idx="12"/>
          </p:nvPr>
        </p:nvSpPr>
        <p:spPr/>
        <p:txBody>
          <a:bodyPr/>
          <a:lstStyle/>
          <a:p>
            <a:fld id="{8C04AE96-B1B9-4ED2-B3ED-30B2680CEC7B}" type="slidenum">
              <a:rPr lang="zh-TW" altLang="en-US" smtClean="0"/>
              <a:pPr/>
              <a:t>51</a:t>
            </a:fld>
            <a:endParaRPr lang="zh-TW" altLang="en-US"/>
          </a:p>
        </p:txBody>
      </p:sp>
      <p:pic>
        <p:nvPicPr>
          <p:cNvPr id="16" name="內容版面配置區 15">
            <a:extLst>
              <a:ext uri="{FF2B5EF4-FFF2-40B4-BE49-F238E27FC236}">
                <a16:creationId xmlns:a16="http://schemas.microsoft.com/office/drawing/2014/main" id="{C62039E8-5216-4317-9629-3630A22CEB7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968" b="5938"/>
          <a:stretch/>
        </p:blipFill>
        <p:spPr>
          <a:xfrm>
            <a:off x="1611830" y="1452270"/>
            <a:ext cx="8968340" cy="4679134"/>
          </a:xfrm>
        </p:spPr>
      </p:pic>
      <p:sp>
        <p:nvSpPr>
          <p:cNvPr id="5" name="標題 1">
            <a:extLst>
              <a:ext uri="{FF2B5EF4-FFF2-40B4-BE49-F238E27FC236}">
                <a16:creationId xmlns:a16="http://schemas.microsoft.com/office/drawing/2014/main" id="{72EEACC1-535B-4604-9969-64C51B8737C8}"/>
              </a:ext>
            </a:extLst>
          </p:cNvPr>
          <p:cNvSpPr>
            <a:spLocks noGrp="1"/>
          </p:cNvSpPr>
          <p:nvPr>
            <p:ph type="title"/>
          </p:nvPr>
        </p:nvSpPr>
        <p:spPr>
          <a:xfrm>
            <a:off x="838200" y="365125"/>
            <a:ext cx="10515600" cy="1016203"/>
          </a:xfrm>
        </p:spPr>
        <p:txBody>
          <a:bodyPr>
            <a:normAutofit/>
          </a:bodyPr>
          <a:lstStyle/>
          <a:p>
            <a:r>
              <a:rPr lang="en-US" altLang="zh-TW" dirty="0"/>
              <a:t>Ref. Ethereum Upgrades</a:t>
            </a:r>
            <a:endParaRPr lang="zh-TW" altLang="en-US" dirty="0"/>
          </a:p>
        </p:txBody>
      </p:sp>
    </p:spTree>
    <p:extLst>
      <p:ext uri="{BB962C8B-B14F-4D97-AF65-F5344CB8AC3E}">
        <p14:creationId xmlns:p14="http://schemas.microsoft.com/office/powerpoint/2010/main" val="24969374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ACB9F8-91F8-440B-B042-5EE7FE062FEA}"/>
              </a:ext>
            </a:extLst>
          </p:cNvPr>
          <p:cNvSpPr>
            <a:spLocks noGrp="1"/>
          </p:cNvSpPr>
          <p:nvPr>
            <p:ph type="title"/>
          </p:nvPr>
        </p:nvSpPr>
        <p:spPr/>
        <p:txBody>
          <a:bodyPr>
            <a:normAutofit/>
          </a:bodyPr>
          <a:lstStyle/>
          <a:p>
            <a:r>
              <a:rPr lang="en-US" altLang="zh-TW" sz="4000" dirty="0"/>
              <a:t>Ref. Major Characteristics of Blockchain</a:t>
            </a:r>
            <a:endParaRPr lang="zh-TW" altLang="en-US" sz="4000" dirty="0"/>
          </a:p>
        </p:txBody>
      </p:sp>
      <p:sp>
        <p:nvSpPr>
          <p:cNvPr id="4" name="投影片編號版面配置區 3">
            <a:extLst>
              <a:ext uri="{FF2B5EF4-FFF2-40B4-BE49-F238E27FC236}">
                <a16:creationId xmlns:a16="http://schemas.microsoft.com/office/drawing/2014/main" id="{3D78966D-EDB3-4D04-85C1-81AFD20138F4}"/>
              </a:ext>
            </a:extLst>
          </p:cNvPr>
          <p:cNvSpPr>
            <a:spLocks noGrp="1"/>
          </p:cNvSpPr>
          <p:nvPr>
            <p:ph type="sldNum" sz="quarter" idx="12"/>
          </p:nvPr>
        </p:nvSpPr>
        <p:spPr/>
        <p:txBody>
          <a:bodyPr/>
          <a:lstStyle/>
          <a:p>
            <a:fld id="{8C04AE96-B1B9-4ED2-B3ED-30B2680CEC7B}" type="slidenum">
              <a:rPr lang="zh-TW" altLang="en-US" smtClean="0"/>
              <a:pPr/>
              <a:t>52</a:t>
            </a:fld>
            <a:endParaRPr lang="zh-TW" altLang="en-US"/>
          </a:p>
        </p:txBody>
      </p:sp>
      <p:sp>
        <p:nvSpPr>
          <p:cNvPr id="7" name="矩形 6">
            <a:extLst>
              <a:ext uri="{FF2B5EF4-FFF2-40B4-BE49-F238E27FC236}">
                <a16:creationId xmlns:a16="http://schemas.microsoft.com/office/drawing/2014/main" id="{07B53F4D-4EE9-4138-8BA0-5DB1A09CD859}"/>
              </a:ext>
            </a:extLst>
          </p:cNvPr>
          <p:cNvSpPr/>
          <p:nvPr/>
        </p:nvSpPr>
        <p:spPr>
          <a:xfrm>
            <a:off x="2932496" y="5349213"/>
            <a:ext cx="6327007" cy="400110"/>
          </a:xfrm>
          <a:prstGeom prst="rect">
            <a:avLst/>
          </a:prstGeom>
        </p:spPr>
        <p:txBody>
          <a:bodyPr wrap="square">
            <a:spAutoFit/>
          </a:bodyPr>
          <a:lstStyle/>
          <a:p>
            <a:pPr algn="ctr"/>
            <a:r>
              <a:rPr lang="en-US" altLang="zh-TW" sz="2000" dirty="0">
                <a:hlinkClick r:id="rId2"/>
              </a:rPr>
              <a:t>https://coingate.com/blog/post/blockchain-explained</a:t>
            </a:r>
            <a:endParaRPr lang="zh-TW" altLang="en-US" sz="2000" dirty="0"/>
          </a:p>
        </p:txBody>
      </p:sp>
      <p:pic>
        <p:nvPicPr>
          <p:cNvPr id="11" name="內容版面配置區 10">
            <a:extLst>
              <a:ext uri="{FF2B5EF4-FFF2-40B4-BE49-F238E27FC236}">
                <a16:creationId xmlns:a16="http://schemas.microsoft.com/office/drawing/2014/main" id="{79AE7895-67E6-4F18-B22F-085F94D8494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034" t="22260" r="4992" b="4715"/>
          <a:stretch/>
        </p:blipFill>
        <p:spPr>
          <a:xfrm>
            <a:off x="2055100" y="1715703"/>
            <a:ext cx="8081800" cy="3426594"/>
          </a:xfrm>
        </p:spPr>
      </p:pic>
    </p:spTree>
    <p:extLst>
      <p:ext uri="{BB962C8B-B14F-4D97-AF65-F5344CB8AC3E}">
        <p14:creationId xmlns:p14="http://schemas.microsoft.com/office/powerpoint/2010/main" val="16930021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1F3D06-C977-4264-9C79-057614006AAB}"/>
              </a:ext>
            </a:extLst>
          </p:cNvPr>
          <p:cNvSpPr>
            <a:spLocks noGrp="1"/>
          </p:cNvSpPr>
          <p:nvPr>
            <p:ph type="title"/>
          </p:nvPr>
        </p:nvSpPr>
        <p:spPr/>
        <p:txBody>
          <a:bodyPr>
            <a:normAutofit fontScale="90000"/>
          </a:bodyPr>
          <a:lstStyle/>
          <a:p>
            <a:r>
              <a:rPr lang="en-US" altLang="zh-TW" dirty="0"/>
              <a:t>Ref. Controversial Hard Fork for The DAO attack</a:t>
            </a:r>
            <a:endParaRPr lang="zh-TW" altLang="en-US" dirty="0"/>
          </a:p>
        </p:txBody>
      </p:sp>
      <p:sp>
        <p:nvSpPr>
          <p:cNvPr id="3" name="內容版面配置區 2">
            <a:extLst>
              <a:ext uri="{FF2B5EF4-FFF2-40B4-BE49-F238E27FC236}">
                <a16:creationId xmlns:a16="http://schemas.microsoft.com/office/drawing/2014/main" id="{BC837516-365B-4B4F-AEEF-4509C67C831F}"/>
              </a:ext>
            </a:extLst>
          </p:cNvPr>
          <p:cNvSpPr>
            <a:spLocks noGrp="1"/>
          </p:cNvSpPr>
          <p:nvPr>
            <p:ph idx="1"/>
          </p:nvPr>
        </p:nvSpPr>
        <p:spPr/>
        <p:txBody>
          <a:bodyPr>
            <a:normAutofit/>
          </a:bodyPr>
          <a:lstStyle/>
          <a:p>
            <a:r>
              <a:rPr lang="en-US" altLang="zh-TW" sz="2400" dirty="0">
                <a:hlinkClick r:id="rId2"/>
              </a:rPr>
              <a:t>https://www.gemini.com/cryptopedia/the-dao-hack-makerdao</a:t>
            </a:r>
            <a:endParaRPr lang="en-US" altLang="zh-TW" sz="2400" dirty="0"/>
          </a:p>
          <a:p>
            <a:r>
              <a:rPr lang="en-US" altLang="zh-TW" sz="2400" dirty="0">
                <a:hlinkClick r:id="rId3"/>
              </a:rPr>
              <a:t>http://cryptohustle.com/5-reasons-why-the-dao-bailout-was-bad-for-ethereum/</a:t>
            </a:r>
            <a:endParaRPr lang="en-US" altLang="zh-TW" sz="2400" dirty="0"/>
          </a:p>
          <a:p>
            <a:endParaRPr lang="zh-TW" altLang="en-US" sz="2400" dirty="0"/>
          </a:p>
        </p:txBody>
      </p:sp>
      <p:sp>
        <p:nvSpPr>
          <p:cNvPr id="4" name="投影片編號版面配置區 3">
            <a:extLst>
              <a:ext uri="{FF2B5EF4-FFF2-40B4-BE49-F238E27FC236}">
                <a16:creationId xmlns:a16="http://schemas.microsoft.com/office/drawing/2014/main" id="{6777B1DD-AEF5-450B-B9CD-3A8B36DFAD02}"/>
              </a:ext>
            </a:extLst>
          </p:cNvPr>
          <p:cNvSpPr>
            <a:spLocks noGrp="1"/>
          </p:cNvSpPr>
          <p:nvPr>
            <p:ph type="sldNum" sz="quarter" idx="12"/>
          </p:nvPr>
        </p:nvSpPr>
        <p:spPr/>
        <p:txBody>
          <a:bodyPr/>
          <a:lstStyle/>
          <a:p>
            <a:fld id="{8C04AE96-B1B9-4ED2-B3ED-30B2680CEC7B}" type="slidenum">
              <a:rPr lang="zh-TW" altLang="en-US" smtClean="0"/>
              <a:pPr/>
              <a:t>53</a:t>
            </a:fld>
            <a:endParaRPr lang="zh-TW" altLang="en-US"/>
          </a:p>
        </p:txBody>
      </p:sp>
      <p:pic>
        <p:nvPicPr>
          <p:cNvPr id="5" name="圖片 4" descr="The history of the DAO - SuperRare Magazine">
            <a:extLst>
              <a:ext uri="{FF2B5EF4-FFF2-40B4-BE49-F238E27FC236}">
                <a16:creationId xmlns:a16="http://schemas.microsoft.com/office/drawing/2014/main" id="{B840C228-EE7C-495A-BCEC-4A3C20A553CE}"/>
              </a:ext>
            </a:extLst>
          </p:cNvPr>
          <p:cNvPicPr/>
          <p:nvPr/>
        </p:nvPicPr>
        <p:blipFill rotWithShape="1">
          <a:blip r:embed="rId4">
            <a:extLst>
              <a:ext uri="{28A0092B-C50C-407E-A947-70E740481C1C}">
                <a14:useLocalDpi xmlns:a14="http://schemas.microsoft.com/office/drawing/2010/main" val="0"/>
              </a:ext>
            </a:extLst>
          </a:blip>
          <a:srcRect l="6983" t="14128" r="4877" b="7526"/>
          <a:stretch/>
        </p:blipFill>
        <p:spPr bwMode="auto">
          <a:xfrm>
            <a:off x="1072960" y="2796536"/>
            <a:ext cx="6049177" cy="3024589"/>
          </a:xfrm>
          <a:prstGeom prst="rect">
            <a:avLst/>
          </a:prstGeom>
          <a:noFill/>
          <a:ln>
            <a:noFill/>
          </a:ln>
          <a:extLst>
            <a:ext uri="{53640926-AAD7-44D8-BBD7-CCE9431645EC}">
              <a14:shadowObscured xmlns:a14="http://schemas.microsoft.com/office/drawing/2010/main"/>
            </a:ext>
          </a:extLst>
        </p:spPr>
      </p:pic>
      <p:sp>
        <p:nvSpPr>
          <p:cNvPr id="6" name="矩形 5">
            <a:extLst>
              <a:ext uri="{FF2B5EF4-FFF2-40B4-BE49-F238E27FC236}">
                <a16:creationId xmlns:a16="http://schemas.microsoft.com/office/drawing/2014/main" id="{B8378541-F821-44FA-8441-AB1BB4D8902D}"/>
              </a:ext>
            </a:extLst>
          </p:cNvPr>
          <p:cNvSpPr/>
          <p:nvPr/>
        </p:nvSpPr>
        <p:spPr>
          <a:xfrm>
            <a:off x="7356896" y="2723780"/>
            <a:ext cx="3996904" cy="3170099"/>
          </a:xfrm>
          <a:prstGeom prst="rect">
            <a:avLst/>
          </a:prstGeom>
        </p:spPr>
        <p:txBody>
          <a:bodyPr wrap="square">
            <a:spAutoFit/>
          </a:bodyPr>
          <a:lstStyle/>
          <a:p>
            <a:pPr algn="just"/>
            <a:r>
              <a:rPr lang="en-US" altLang="zh-TW" sz="2000" dirty="0">
                <a:solidFill>
                  <a:srgbClr val="FF0000"/>
                </a:solidFill>
                <a:latin typeface="Calibri" panose="020F0502020204030204" pitchFamily="34" charset="0"/>
                <a:cs typeface="Times New Roman" panose="02020603050405020304" pitchFamily="18" charset="0"/>
              </a:rPr>
              <a:t>The hard fork effectively rolled back the Ethereum network’s history</a:t>
            </a:r>
            <a:r>
              <a:rPr lang="en-US" altLang="zh-TW" sz="2000" dirty="0">
                <a:latin typeface="Calibri" panose="020F0502020204030204" pitchFamily="34" charset="0"/>
                <a:cs typeface="Times New Roman" panose="02020603050405020304" pitchFamily="18" charset="0"/>
              </a:rPr>
              <a:t> to before The DAO attack and reallocated The DAO’s ether to a different smart contract so that investors could withdraw their funds. This was extremely controversial — after all, blockchains are supposed to be </a:t>
            </a:r>
            <a:r>
              <a:rPr lang="en-US" altLang="zh-TW" sz="2000" dirty="0">
                <a:solidFill>
                  <a:srgbClr val="0000FF"/>
                </a:solidFill>
                <a:latin typeface="Calibri" panose="020F0502020204030204" pitchFamily="34" charset="0"/>
                <a:cs typeface="Times New Roman" panose="02020603050405020304" pitchFamily="18" charset="0"/>
              </a:rPr>
              <a:t>immutable</a:t>
            </a:r>
            <a:r>
              <a:rPr lang="en-US" altLang="zh-TW" sz="2000" dirty="0">
                <a:latin typeface="Calibri" panose="020F0502020204030204" pitchFamily="34" charset="0"/>
                <a:cs typeface="Times New Roman" panose="02020603050405020304" pitchFamily="18" charset="0"/>
              </a:rPr>
              <a:t> and </a:t>
            </a:r>
            <a:r>
              <a:rPr lang="en-US" altLang="zh-TW" sz="2000" dirty="0">
                <a:solidFill>
                  <a:srgbClr val="0000FF"/>
                </a:solidFill>
                <a:latin typeface="Calibri" panose="020F0502020204030204" pitchFamily="34" charset="0"/>
                <a:cs typeface="Times New Roman" panose="02020603050405020304" pitchFamily="18" charset="0"/>
              </a:rPr>
              <a:t>censorship-resistant</a:t>
            </a:r>
            <a:r>
              <a:rPr lang="en-US" altLang="zh-TW" sz="2000" dirty="0">
                <a:latin typeface="Calibri" panose="020F0502020204030204" pitchFamily="34" charset="0"/>
                <a:cs typeface="Times New Roman" panose="02020603050405020304" pitchFamily="18" charset="0"/>
              </a:rPr>
              <a:t>.</a:t>
            </a:r>
            <a:endParaRPr lang="zh-TW" altLang="en-US" sz="2000" dirty="0"/>
          </a:p>
        </p:txBody>
      </p:sp>
    </p:spTree>
    <p:extLst>
      <p:ext uri="{BB962C8B-B14F-4D97-AF65-F5344CB8AC3E}">
        <p14:creationId xmlns:p14="http://schemas.microsoft.com/office/powerpoint/2010/main" val="1297677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291C2B5-2677-4946-93EE-7AA62B98927D}"/>
              </a:ext>
            </a:extLst>
          </p:cNvPr>
          <p:cNvSpPr>
            <a:spLocks noGrp="1"/>
          </p:cNvSpPr>
          <p:nvPr>
            <p:ph type="title"/>
          </p:nvPr>
        </p:nvSpPr>
        <p:spPr>
          <a:xfrm>
            <a:off x="838200" y="273282"/>
            <a:ext cx="10515600" cy="828408"/>
          </a:xfrm>
        </p:spPr>
        <p:txBody>
          <a:bodyPr/>
          <a:lstStyle/>
          <a:p>
            <a:r>
              <a:rPr lang="en-US" altLang="zh-TW" dirty="0"/>
              <a:t>Ethereum vs. Bitcoin (3/3)</a:t>
            </a:r>
            <a:endParaRPr lang="zh-TW" altLang="en-US" dirty="0"/>
          </a:p>
        </p:txBody>
      </p:sp>
      <p:sp>
        <p:nvSpPr>
          <p:cNvPr id="3" name="內容版面配置區 2">
            <a:extLst>
              <a:ext uri="{FF2B5EF4-FFF2-40B4-BE49-F238E27FC236}">
                <a16:creationId xmlns:a16="http://schemas.microsoft.com/office/drawing/2014/main" id="{6387FDC2-10F4-4906-84BD-5B150BDBDD48}"/>
              </a:ext>
            </a:extLst>
          </p:cNvPr>
          <p:cNvSpPr>
            <a:spLocks noGrp="1"/>
          </p:cNvSpPr>
          <p:nvPr>
            <p:ph idx="1"/>
          </p:nvPr>
        </p:nvSpPr>
        <p:spPr>
          <a:xfrm>
            <a:off x="838200" y="1193533"/>
            <a:ext cx="10515600" cy="5162817"/>
          </a:xfrm>
        </p:spPr>
        <p:txBody>
          <a:bodyPr>
            <a:normAutofit/>
          </a:bodyPr>
          <a:lstStyle/>
          <a:p>
            <a:pPr algn="just">
              <a:spcBef>
                <a:spcPts val="1200"/>
              </a:spcBef>
            </a:pPr>
            <a:r>
              <a:rPr lang="en-US" altLang="zh-TW" dirty="0"/>
              <a:t>Coin Suppliance</a:t>
            </a:r>
          </a:p>
          <a:p>
            <a:pPr lvl="1" algn="just">
              <a:lnSpc>
                <a:spcPct val="100000"/>
              </a:lnSpc>
              <a:spcBef>
                <a:spcPts val="1200"/>
              </a:spcBef>
            </a:pPr>
            <a:r>
              <a:rPr lang="en-US" altLang="zh-TW" dirty="0"/>
              <a:t>Bitcoin is limited to 21 million coins. It provides a balanced supply and demand for a store of inventory. Ethereum, however, is not limited to this. Ether’s output is continuous. But the supply of Ether will slow down a lot over time. Many blockchain experts have claimed that the total number of coins would not be more than 100,000,000 ETH in the future. (?)</a:t>
            </a:r>
          </a:p>
        </p:txBody>
      </p:sp>
      <p:sp>
        <p:nvSpPr>
          <p:cNvPr id="4" name="投影片編號版面配置區 3">
            <a:extLst>
              <a:ext uri="{FF2B5EF4-FFF2-40B4-BE49-F238E27FC236}">
                <a16:creationId xmlns:a16="http://schemas.microsoft.com/office/drawing/2014/main" id="{E89E374C-FEF0-4D52-B166-BC55BB0B881E}"/>
              </a:ext>
            </a:extLst>
          </p:cNvPr>
          <p:cNvSpPr>
            <a:spLocks noGrp="1"/>
          </p:cNvSpPr>
          <p:nvPr>
            <p:ph type="sldNum" sz="quarter" idx="12"/>
          </p:nvPr>
        </p:nvSpPr>
        <p:spPr/>
        <p:txBody>
          <a:bodyPr/>
          <a:lstStyle/>
          <a:p>
            <a:fld id="{8C04AE96-B1B9-4ED2-B3ED-30B2680CEC7B}" type="slidenum">
              <a:rPr lang="zh-TW" altLang="en-US" smtClean="0"/>
              <a:pPr/>
              <a:t>6</a:t>
            </a:fld>
            <a:endParaRPr lang="zh-TW" altLang="en-US"/>
          </a:p>
        </p:txBody>
      </p:sp>
      <p:pic>
        <p:nvPicPr>
          <p:cNvPr id="5" name="圖片 4">
            <a:extLst>
              <a:ext uri="{FF2B5EF4-FFF2-40B4-BE49-F238E27FC236}">
                <a16:creationId xmlns:a16="http://schemas.microsoft.com/office/drawing/2014/main" id="{B7762939-0FBE-496B-8507-638D81BA96E7}"/>
              </a:ext>
            </a:extLst>
          </p:cNvPr>
          <p:cNvPicPr>
            <a:picLocks noChangeAspect="1"/>
          </p:cNvPicPr>
          <p:nvPr/>
        </p:nvPicPr>
        <p:blipFill>
          <a:blip r:embed="rId2"/>
          <a:stretch>
            <a:fillRect/>
          </a:stretch>
        </p:blipFill>
        <p:spPr>
          <a:xfrm>
            <a:off x="4194070" y="3774941"/>
            <a:ext cx="3803859" cy="2605994"/>
          </a:xfrm>
          <a:prstGeom prst="rect">
            <a:avLst/>
          </a:prstGeom>
        </p:spPr>
      </p:pic>
    </p:spTree>
    <p:extLst>
      <p:ext uri="{BB962C8B-B14F-4D97-AF65-F5344CB8AC3E}">
        <p14:creationId xmlns:p14="http://schemas.microsoft.com/office/powerpoint/2010/main" val="3431234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52473A-04E4-48AE-B9BB-46887792487B}"/>
              </a:ext>
            </a:extLst>
          </p:cNvPr>
          <p:cNvSpPr>
            <a:spLocks noGrp="1"/>
          </p:cNvSpPr>
          <p:nvPr>
            <p:ph type="title"/>
          </p:nvPr>
        </p:nvSpPr>
        <p:spPr/>
        <p:txBody>
          <a:bodyPr/>
          <a:lstStyle/>
          <a:p>
            <a:r>
              <a:rPr lang="en-US" altLang="zh-TW" dirty="0">
                <a:solidFill>
                  <a:srgbClr val="0070C0"/>
                </a:solidFill>
              </a:rPr>
              <a:t>Ethereum and Turing Completeness </a:t>
            </a:r>
            <a:r>
              <a:rPr lang="en-US" altLang="zh-TW" dirty="0"/>
              <a:t>(1/2)</a:t>
            </a:r>
            <a:endParaRPr lang="zh-TW" altLang="en-US" dirty="0"/>
          </a:p>
        </p:txBody>
      </p:sp>
      <p:sp>
        <p:nvSpPr>
          <p:cNvPr id="3" name="內容版面配置區 2">
            <a:extLst>
              <a:ext uri="{FF2B5EF4-FFF2-40B4-BE49-F238E27FC236}">
                <a16:creationId xmlns:a16="http://schemas.microsoft.com/office/drawing/2014/main" id="{31B64E71-6739-462E-B405-51B13B688DA1}"/>
              </a:ext>
            </a:extLst>
          </p:cNvPr>
          <p:cNvSpPr>
            <a:spLocks noGrp="1"/>
          </p:cNvSpPr>
          <p:nvPr>
            <p:ph idx="1"/>
          </p:nvPr>
        </p:nvSpPr>
        <p:spPr/>
        <p:txBody>
          <a:bodyPr>
            <a:normAutofit/>
          </a:bodyPr>
          <a:lstStyle/>
          <a:p>
            <a:pPr algn="just">
              <a:spcBef>
                <a:spcPts val="1200"/>
              </a:spcBef>
            </a:pPr>
            <a:r>
              <a:rPr lang="en-US" altLang="zh-TW" dirty="0"/>
              <a:t>Alan Turing defined a system to be Turing complete if it can be used  to simulate any Turing machine. Such a system is called a Universal Turing machine (UTM).</a:t>
            </a:r>
          </a:p>
          <a:p>
            <a:pPr algn="just">
              <a:spcBef>
                <a:spcPts val="1200"/>
              </a:spcBef>
            </a:pPr>
            <a:r>
              <a:rPr lang="en-US" altLang="zh-TW" dirty="0">
                <a:solidFill>
                  <a:srgbClr val="0000FF"/>
                </a:solidFill>
              </a:rPr>
              <a:t>Ethereum can compute any algorithm that can be computed by any Turing machine</a:t>
            </a:r>
            <a:r>
              <a:rPr lang="en-US" altLang="zh-TW" dirty="0"/>
              <a:t>, given the limitations of finite memory.</a:t>
            </a:r>
          </a:p>
          <a:p>
            <a:pPr lvl="1" algn="just">
              <a:spcBef>
                <a:spcPts val="1200"/>
              </a:spcBef>
            </a:pPr>
            <a:r>
              <a:rPr lang="en-US" altLang="zh-TW" dirty="0"/>
              <a:t>Ethereum’s groundbreaking innovation is to combine the </a:t>
            </a:r>
            <a:r>
              <a:rPr lang="en-US" altLang="zh-TW" dirty="0">
                <a:solidFill>
                  <a:srgbClr val="FF0000"/>
                </a:solidFill>
              </a:rPr>
              <a:t>general-purpose computing architecture</a:t>
            </a:r>
            <a:r>
              <a:rPr lang="en-US" altLang="zh-TW" dirty="0"/>
              <a:t> of a stored-program computer with a decentralized blockchain, thereby creating a </a:t>
            </a:r>
            <a:r>
              <a:rPr lang="en-US" altLang="zh-TW" dirty="0">
                <a:solidFill>
                  <a:srgbClr val="FF0000"/>
                </a:solidFill>
              </a:rPr>
              <a:t>distributed single-state (singleton) world computer</a:t>
            </a:r>
            <a:r>
              <a:rPr lang="en-US" altLang="zh-TW" dirty="0"/>
              <a:t>.</a:t>
            </a:r>
          </a:p>
          <a:p>
            <a:pPr lvl="1" algn="just">
              <a:spcBef>
                <a:spcPts val="1200"/>
              </a:spcBef>
            </a:pPr>
            <a:r>
              <a:rPr lang="en-US" altLang="zh-TW" dirty="0"/>
              <a:t>Turing completeness is very dangerous, particularly in open access systems like public blockchains, because of </a:t>
            </a:r>
            <a:r>
              <a:rPr lang="en-US" altLang="zh-TW" dirty="0">
                <a:solidFill>
                  <a:srgbClr val="FF0000"/>
                </a:solidFill>
              </a:rPr>
              <a:t>the halting problem</a:t>
            </a:r>
            <a:r>
              <a:rPr lang="en-US" altLang="zh-TW" dirty="0"/>
              <a:t>.</a:t>
            </a:r>
            <a:endParaRPr lang="zh-TW" altLang="en-US" dirty="0"/>
          </a:p>
        </p:txBody>
      </p:sp>
      <p:sp>
        <p:nvSpPr>
          <p:cNvPr id="4" name="投影片編號版面配置區 3">
            <a:extLst>
              <a:ext uri="{FF2B5EF4-FFF2-40B4-BE49-F238E27FC236}">
                <a16:creationId xmlns:a16="http://schemas.microsoft.com/office/drawing/2014/main" id="{2EDF92D5-08DF-4A5C-8D71-4D8185C1A454}"/>
              </a:ext>
            </a:extLst>
          </p:cNvPr>
          <p:cNvSpPr>
            <a:spLocks noGrp="1"/>
          </p:cNvSpPr>
          <p:nvPr>
            <p:ph type="sldNum" sz="quarter" idx="12"/>
          </p:nvPr>
        </p:nvSpPr>
        <p:spPr/>
        <p:txBody>
          <a:bodyPr/>
          <a:lstStyle/>
          <a:p>
            <a:fld id="{8C04AE96-B1B9-4ED2-B3ED-30B2680CEC7B}" type="slidenum">
              <a:rPr lang="zh-TW" altLang="en-US" smtClean="0"/>
              <a:pPr/>
              <a:t>7</a:t>
            </a:fld>
            <a:endParaRPr lang="zh-TW" altLang="en-US"/>
          </a:p>
        </p:txBody>
      </p:sp>
    </p:spTree>
    <p:extLst>
      <p:ext uri="{BB962C8B-B14F-4D97-AF65-F5344CB8AC3E}">
        <p14:creationId xmlns:p14="http://schemas.microsoft.com/office/powerpoint/2010/main" val="1380303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52473A-04E4-48AE-B9BB-46887792487B}"/>
              </a:ext>
            </a:extLst>
          </p:cNvPr>
          <p:cNvSpPr>
            <a:spLocks noGrp="1"/>
          </p:cNvSpPr>
          <p:nvPr>
            <p:ph type="title"/>
          </p:nvPr>
        </p:nvSpPr>
        <p:spPr>
          <a:xfrm>
            <a:off x="838200" y="365126"/>
            <a:ext cx="10515600" cy="799532"/>
          </a:xfrm>
        </p:spPr>
        <p:txBody>
          <a:bodyPr/>
          <a:lstStyle/>
          <a:p>
            <a:r>
              <a:rPr lang="en-US" altLang="zh-TW" dirty="0"/>
              <a:t>Ethereum and Turing Completeness (2/2)</a:t>
            </a:r>
            <a:endParaRPr lang="zh-TW" altLang="en-US" dirty="0"/>
          </a:p>
        </p:txBody>
      </p:sp>
      <p:sp>
        <p:nvSpPr>
          <p:cNvPr id="3" name="內容版面配置區 2">
            <a:extLst>
              <a:ext uri="{FF2B5EF4-FFF2-40B4-BE49-F238E27FC236}">
                <a16:creationId xmlns:a16="http://schemas.microsoft.com/office/drawing/2014/main" id="{31B64E71-6739-462E-B405-51B13B688DA1}"/>
              </a:ext>
            </a:extLst>
          </p:cNvPr>
          <p:cNvSpPr>
            <a:spLocks noGrp="1"/>
          </p:cNvSpPr>
          <p:nvPr>
            <p:ph idx="1"/>
          </p:nvPr>
        </p:nvSpPr>
        <p:spPr>
          <a:xfrm>
            <a:off x="838200" y="1164658"/>
            <a:ext cx="10515600" cy="5191692"/>
          </a:xfrm>
        </p:spPr>
        <p:txBody>
          <a:bodyPr>
            <a:normAutofit/>
          </a:bodyPr>
          <a:lstStyle/>
          <a:p>
            <a:pPr algn="just">
              <a:spcBef>
                <a:spcPts val="600"/>
              </a:spcBef>
            </a:pPr>
            <a:r>
              <a:rPr lang="en-US" altLang="zh-TW" dirty="0"/>
              <a:t>Ethereum introduces a metering mechanism called </a:t>
            </a:r>
            <a:r>
              <a:rPr lang="en-US" altLang="zh-TW" dirty="0">
                <a:solidFill>
                  <a:srgbClr val="FF0000"/>
                </a:solidFill>
                <a:effectLst>
                  <a:outerShdw blurRad="38100" dist="38100" dir="2700000" algn="tl">
                    <a:srgbClr val="000000">
                      <a:alpha val="43137"/>
                    </a:srgbClr>
                  </a:outerShdw>
                </a:effectLst>
              </a:rPr>
              <a:t>gas</a:t>
            </a:r>
            <a:r>
              <a:rPr lang="en-US" altLang="zh-TW" dirty="0"/>
              <a:t>. As the EVM executes a smart contract, it carefully </a:t>
            </a:r>
            <a:r>
              <a:rPr lang="en-US" altLang="zh-TW" dirty="0">
                <a:solidFill>
                  <a:srgbClr val="FF0000"/>
                </a:solidFill>
              </a:rPr>
              <a:t>accounts for every instruction</a:t>
            </a:r>
            <a:r>
              <a:rPr lang="en-US" altLang="zh-TW" dirty="0"/>
              <a:t>.</a:t>
            </a:r>
          </a:p>
          <a:p>
            <a:pPr lvl="1" algn="just">
              <a:spcBef>
                <a:spcPts val="1200"/>
              </a:spcBef>
            </a:pPr>
            <a:r>
              <a:rPr lang="en-US" altLang="zh-TW" dirty="0"/>
              <a:t>Each instruction has a predetermined cost in units of gas. When a transaction triggers the execution of a smart contract, it </a:t>
            </a:r>
            <a:r>
              <a:rPr lang="en-US" altLang="zh-TW" dirty="0">
                <a:solidFill>
                  <a:srgbClr val="0070C0"/>
                </a:solidFill>
              </a:rPr>
              <a:t>must include an amount of gas that sets the upper limit of what can be consumed running the smart contract</a:t>
            </a:r>
            <a:r>
              <a:rPr lang="en-US" altLang="zh-TW" dirty="0"/>
              <a:t>.</a:t>
            </a:r>
          </a:p>
          <a:p>
            <a:pPr lvl="1" algn="just">
              <a:spcBef>
                <a:spcPts val="1200"/>
              </a:spcBef>
            </a:pPr>
            <a:r>
              <a:rPr lang="en-US" altLang="zh-TW" dirty="0"/>
              <a:t>The EVM will terminate execution if the amount of gas consumed by computation exceeds the gas available in the transaction to limit the resources that any program can consume.</a:t>
            </a:r>
          </a:p>
          <a:p>
            <a:pPr lvl="1" algn="just">
              <a:spcBef>
                <a:spcPts val="1200"/>
              </a:spcBef>
            </a:pPr>
            <a:r>
              <a:rPr lang="en-US" altLang="zh-TW" dirty="0">
                <a:solidFill>
                  <a:srgbClr val="FF0000"/>
                </a:solidFill>
              </a:rPr>
              <a:t>Ether</a:t>
            </a:r>
            <a:r>
              <a:rPr lang="en-US" altLang="zh-TW" dirty="0"/>
              <a:t> needs to be sent along with a transaction and it needs to be explicitly earmarked for the purchase of gas, along with an acceptable gas price.</a:t>
            </a:r>
          </a:p>
          <a:p>
            <a:pPr lvl="1" algn="just">
              <a:spcBef>
                <a:spcPts val="1200"/>
              </a:spcBef>
            </a:pPr>
            <a:r>
              <a:rPr lang="en-US" altLang="zh-TW" dirty="0"/>
              <a:t>The price of gas is not fixed. Gas is purchased for the transaction, the computation is executed, and any unused gas is refunded back to the sender of the transaction.</a:t>
            </a:r>
          </a:p>
        </p:txBody>
      </p:sp>
      <p:sp>
        <p:nvSpPr>
          <p:cNvPr id="4" name="投影片編號版面配置區 3">
            <a:extLst>
              <a:ext uri="{FF2B5EF4-FFF2-40B4-BE49-F238E27FC236}">
                <a16:creationId xmlns:a16="http://schemas.microsoft.com/office/drawing/2014/main" id="{2EDF92D5-08DF-4A5C-8D71-4D8185C1A454}"/>
              </a:ext>
            </a:extLst>
          </p:cNvPr>
          <p:cNvSpPr>
            <a:spLocks noGrp="1"/>
          </p:cNvSpPr>
          <p:nvPr>
            <p:ph type="sldNum" sz="quarter" idx="12"/>
          </p:nvPr>
        </p:nvSpPr>
        <p:spPr/>
        <p:txBody>
          <a:bodyPr/>
          <a:lstStyle/>
          <a:p>
            <a:fld id="{8C04AE96-B1B9-4ED2-B3ED-30B2680CEC7B}" type="slidenum">
              <a:rPr lang="zh-TW" altLang="en-US" smtClean="0"/>
              <a:pPr/>
              <a:t>8</a:t>
            </a:fld>
            <a:endParaRPr lang="zh-TW" altLang="en-US"/>
          </a:p>
        </p:txBody>
      </p:sp>
    </p:spTree>
    <p:extLst>
      <p:ext uri="{BB962C8B-B14F-4D97-AF65-F5344CB8AC3E}">
        <p14:creationId xmlns:p14="http://schemas.microsoft.com/office/powerpoint/2010/main" val="2107749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52473A-04E4-48AE-B9BB-46887792487B}"/>
              </a:ext>
            </a:extLst>
          </p:cNvPr>
          <p:cNvSpPr>
            <a:spLocks noGrp="1"/>
          </p:cNvSpPr>
          <p:nvPr>
            <p:ph type="title"/>
          </p:nvPr>
        </p:nvSpPr>
        <p:spPr/>
        <p:txBody>
          <a:bodyPr/>
          <a:lstStyle/>
          <a:p>
            <a:r>
              <a:rPr lang="en-US" altLang="zh-TW" dirty="0"/>
              <a:t>From General-Purpose Blockchains to DApps</a:t>
            </a:r>
            <a:endParaRPr lang="zh-TW" altLang="en-US" dirty="0"/>
          </a:p>
        </p:txBody>
      </p:sp>
      <p:sp>
        <p:nvSpPr>
          <p:cNvPr id="3" name="內容版面配置區 2">
            <a:extLst>
              <a:ext uri="{FF2B5EF4-FFF2-40B4-BE49-F238E27FC236}">
                <a16:creationId xmlns:a16="http://schemas.microsoft.com/office/drawing/2014/main" id="{31B64E71-6739-462E-B405-51B13B688DA1}"/>
              </a:ext>
            </a:extLst>
          </p:cNvPr>
          <p:cNvSpPr>
            <a:spLocks noGrp="1"/>
          </p:cNvSpPr>
          <p:nvPr>
            <p:ph idx="1"/>
          </p:nvPr>
        </p:nvSpPr>
        <p:spPr>
          <a:xfrm>
            <a:off x="838200" y="1381328"/>
            <a:ext cx="10515600" cy="4975022"/>
          </a:xfrm>
        </p:spPr>
        <p:txBody>
          <a:bodyPr>
            <a:normAutofit/>
          </a:bodyPr>
          <a:lstStyle/>
          <a:p>
            <a:pPr algn="just"/>
            <a:r>
              <a:rPr lang="en-US" altLang="zh-TW" dirty="0"/>
              <a:t>Ethereum’s vision expanded to become a platform for programming DApps. DApps represent a broader perspective than smart contracts.</a:t>
            </a:r>
          </a:p>
          <a:p>
            <a:pPr algn="just">
              <a:spcBef>
                <a:spcPts val="1200"/>
              </a:spcBef>
            </a:pPr>
            <a:r>
              <a:rPr lang="en-US" altLang="zh-TW" dirty="0"/>
              <a:t>A </a:t>
            </a:r>
            <a:r>
              <a:rPr lang="en-US" altLang="zh-TW" dirty="0" err="1"/>
              <a:t>DApp</a:t>
            </a:r>
            <a:r>
              <a:rPr lang="en-US" altLang="zh-TW" dirty="0"/>
              <a:t> is, at the very least, a smart contract and a web user interface. More broadly, a </a:t>
            </a:r>
            <a:r>
              <a:rPr lang="en-US" altLang="zh-TW" dirty="0" err="1"/>
              <a:t>DApp</a:t>
            </a:r>
            <a:r>
              <a:rPr lang="en-US" altLang="zh-TW" dirty="0"/>
              <a:t> is a web application that is built on top of open, </a:t>
            </a:r>
            <a:r>
              <a:rPr lang="en-US" altLang="zh-TW" dirty="0">
                <a:solidFill>
                  <a:srgbClr val="FF0000"/>
                </a:solidFill>
              </a:rPr>
              <a:t>decentralized</a:t>
            </a:r>
            <a:r>
              <a:rPr lang="en-US" altLang="zh-TW" dirty="0"/>
              <a:t>, peer-to-peer infrastructure services.</a:t>
            </a:r>
          </a:p>
          <a:p>
            <a:pPr algn="just">
              <a:spcBef>
                <a:spcPts val="1200"/>
              </a:spcBef>
            </a:pPr>
            <a:r>
              <a:rPr lang="en-US" altLang="zh-TW" dirty="0"/>
              <a:t>A </a:t>
            </a:r>
            <a:r>
              <a:rPr lang="en-US" altLang="zh-TW" dirty="0" err="1"/>
              <a:t>DApp</a:t>
            </a:r>
            <a:r>
              <a:rPr lang="en-US" altLang="zh-TW" dirty="0"/>
              <a:t> is composed of at least:</a:t>
            </a:r>
          </a:p>
          <a:p>
            <a:pPr lvl="1" algn="just">
              <a:spcBef>
                <a:spcPts val="600"/>
              </a:spcBef>
            </a:pPr>
            <a:r>
              <a:rPr lang="en-US" altLang="zh-TW" dirty="0"/>
              <a:t>Smart contracts on a blockchain</a:t>
            </a:r>
          </a:p>
          <a:p>
            <a:pPr lvl="1" algn="just">
              <a:spcBef>
                <a:spcPts val="600"/>
              </a:spcBef>
            </a:pPr>
            <a:r>
              <a:rPr lang="en-US" altLang="zh-TW" dirty="0"/>
              <a:t>A web frontend user interface</a:t>
            </a:r>
          </a:p>
          <a:p>
            <a:pPr algn="just">
              <a:spcBef>
                <a:spcPts val="1200"/>
              </a:spcBef>
            </a:pPr>
            <a:r>
              <a:rPr lang="en-US" altLang="zh-TW" dirty="0"/>
              <a:t>Many DApps include other decentralized components, such as: </a:t>
            </a:r>
          </a:p>
          <a:p>
            <a:pPr lvl="1" algn="just">
              <a:spcBef>
                <a:spcPts val="600"/>
              </a:spcBef>
            </a:pPr>
            <a:r>
              <a:rPr lang="en-US" altLang="zh-TW" dirty="0"/>
              <a:t>A decentralized (P2P) storage protocol and platform</a:t>
            </a:r>
          </a:p>
          <a:p>
            <a:pPr lvl="1" algn="just">
              <a:spcBef>
                <a:spcPts val="600"/>
              </a:spcBef>
            </a:pPr>
            <a:r>
              <a:rPr lang="en-US" altLang="zh-TW" dirty="0"/>
              <a:t>A decentralized (P2P) messaging protocol and platform</a:t>
            </a:r>
            <a:endParaRPr lang="zh-TW" altLang="en-US" dirty="0"/>
          </a:p>
        </p:txBody>
      </p:sp>
      <p:sp>
        <p:nvSpPr>
          <p:cNvPr id="4" name="投影片編號版面配置區 3">
            <a:extLst>
              <a:ext uri="{FF2B5EF4-FFF2-40B4-BE49-F238E27FC236}">
                <a16:creationId xmlns:a16="http://schemas.microsoft.com/office/drawing/2014/main" id="{2EDF92D5-08DF-4A5C-8D71-4D8185C1A454}"/>
              </a:ext>
            </a:extLst>
          </p:cNvPr>
          <p:cNvSpPr>
            <a:spLocks noGrp="1"/>
          </p:cNvSpPr>
          <p:nvPr>
            <p:ph type="sldNum" sz="quarter" idx="12"/>
          </p:nvPr>
        </p:nvSpPr>
        <p:spPr/>
        <p:txBody>
          <a:bodyPr/>
          <a:lstStyle/>
          <a:p>
            <a:fld id="{8C04AE96-B1B9-4ED2-B3ED-30B2680CEC7B}" type="slidenum">
              <a:rPr lang="zh-TW" altLang="en-US" smtClean="0"/>
              <a:pPr/>
              <a:t>9</a:t>
            </a:fld>
            <a:endParaRPr lang="zh-TW" altLang="en-US"/>
          </a:p>
        </p:txBody>
      </p:sp>
    </p:spTree>
    <p:extLst>
      <p:ext uri="{BB962C8B-B14F-4D97-AF65-F5344CB8AC3E}">
        <p14:creationId xmlns:p14="http://schemas.microsoft.com/office/powerpoint/2010/main" val="2013401695"/>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6438</TotalTime>
  <Words>5504</Words>
  <Application>Microsoft Office PowerPoint</Application>
  <PresentationFormat>寬螢幕</PresentationFormat>
  <Paragraphs>339</Paragraphs>
  <Slides>53</Slides>
  <Notes>2</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53</vt:i4>
      </vt:variant>
    </vt:vector>
  </HeadingPairs>
  <TitlesOfParts>
    <vt:vector size="60" baseType="lpstr">
      <vt:lpstr>CourierNewPSMT</vt:lpstr>
      <vt:lpstr>新細明體</vt:lpstr>
      <vt:lpstr>Arial</vt:lpstr>
      <vt:lpstr>Calibri</vt:lpstr>
      <vt:lpstr>Calibri Light</vt:lpstr>
      <vt:lpstr>Times New Roman</vt:lpstr>
      <vt:lpstr>Office 佈景主題</vt:lpstr>
      <vt:lpstr>6. Introduction to Ethereum</vt:lpstr>
      <vt:lpstr>What is Ethereum? </vt:lpstr>
      <vt:lpstr>Ethereum compared to Bitcoin</vt:lpstr>
      <vt:lpstr>Ethereum vs. Bitcoin (1/3)</vt:lpstr>
      <vt:lpstr>Ethereum vs. Bitcoin (2/3)</vt:lpstr>
      <vt:lpstr>Ethereum vs. Bitcoin (3/3)</vt:lpstr>
      <vt:lpstr>Ethereum and Turing Completeness (1/2)</vt:lpstr>
      <vt:lpstr>Ethereum and Turing Completeness (2/2)</vt:lpstr>
      <vt:lpstr>From General-Purpose Blockchains to DApps</vt:lpstr>
      <vt:lpstr>The Third Age of the Internet</vt:lpstr>
      <vt:lpstr>Ethereum’s Development Culture (1/2)</vt:lpstr>
      <vt:lpstr>Ethereum’s Development Culture (2/2)</vt:lpstr>
      <vt:lpstr>Ethereum Basics</vt:lpstr>
      <vt:lpstr>Exercise-2: Using Ropsten Test Network (1/2)</vt:lpstr>
      <vt:lpstr>Exercise-2: Using Ropsten Test Network (2/2)</vt:lpstr>
      <vt:lpstr>Ref. Ropsten, Rinkeby &amp; Kiln Deprecation Announcement</vt:lpstr>
      <vt:lpstr>Ref. Sepolia vs. Goerli</vt:lpstr>
      <vt:lpstr>Exercise-3: Using Ganache</vt:lpstr>
      <vt:lpstr>Introducing the World Computer</vt:lpstr>
      <vt:lpstr>Externally Owned Accounts and Contracts (1/2)</vt:lpstr>
      <vt:lpstr>Externally Owned Accounts and Contracts (2/2)</vt:lpstr>
      <vt:lpstr>Programming Smart Contracts (1/2)</vt:lpstr>
      <vt:lpstr>Programming Smart Contracts (2/2)</vt:lpstr>
      <vt:lpstr>Ethereum Clients (1/5)</vt:lpstr>
      <vt:lpstr>Ethereum Clients (2/5)</vt:lpstr>
      <vt:lpstr>Ethereum Clients (3/5)</vt:lpstr>
      <vt:lpstr>Ethereum Clients (4/5)</vt:lpstr>
      <vt:lpstr>Ethereum Clients (5/5)</vt:lpstr>
      <vt:lpstr>Ref. Ethereum Full Node Sync (Default) Chart</vt:lpstr>
      <vt:lpstr>Cryptography and Wallets</vt:lpstr>
      <vt:lpstr>Transactions</vt:lpstr>
      <vt:lpstr>The Transaction Nonce (1/2)</vt:lpstr>
      <vt:lpstr>The Transaction Nonce (2/2)</vt:lpstr>
      <vt:lpstr>Transaction Gas</vt:lpstr>
      <vt:lpstr>Transaction Recipient</vt:lpstr>
      <vt:lpstr>Transaction Value and Data (1/2)</vt:lpstr>
      <vt:lpstr>Transaction Value and Data (2/2)</vt:lpstr>
      <vt:lpstr>Ref. Fallback Function in Solidity (1/2)</vt:lpstr>
      <vt:lpstr>Ref. Fallback Function in Solidity (2/2)</vt:lpstr>
      <vt:lpstr>Special Transaction: Contract Creation</vt:lpstr>
      <vt:lpstr>Separating Signing and Transmission</vt:lpstr>
      <vt:lpstr>Offline Signing of Ethereum transactions</vt:lpstr>
      <vt:lpstr>Transaction Propagation</vt:lpstr>
      <vt:lpstr>Recording on the Blockchain</vt:lpstr>
      <vt:lpstr>Multiple-Signature (Multisig) Transactions</vt:lpstr>
      <vt:lpstr>Ref. Ethereum Improvement Proposal-1559 (1/4)</vt:lpstr>
      <vt:lpstr>Ref. Ethereum Improvement Proposal-1559 (2/4)</vt:lpstr>
      <vt:lpstr>Ref. Ethereum Improvement Proposal-1559 (3/4)</vt:lpstr>
      <vt:lpstr>Ref. Ethereum Improvement Proposal-1559 (4/4)</vt:lpstr>
      <vt:lpstr>Ref. Ethereum Average Transaction Fee</vt:lpstr>
      <vt:lpstr>Ref. Ethereum Upgrades</vt:lpstr>
      <vt:lpstr>Ref. Major Characteristics of Blockchain</vt:lpstr>
      <vt:lpstr>Ref. Controversial Hard Fork for The DAO attack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 The Machine Learning Landscape</dc:title>
  <dc:creator>ccyang</dc:creator>
  <cp:lastModifiedBy>User</cp:lastModifiedBy>
  <cp:revision>1269</cp:revision>
  <dcterms:created xsi:type="dcterms:W3CDTF">2020-06-07T10:42:41Z</dcterms:created>
  <dcterms:modified xsi:type="dcterms:W3CDTF">2023-03-16T03:25:39Z</dcterms:modified>
</cp:coreProperties>
</file>